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74" r:id="rId6"/>
    <p:sldId id="365" r:id="rId7"/>
    <p:sldId id="375" r:id="rId8"/>
    <p:sldId id="376" r:id="rId9"/>
    <p:sldId id="377"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6866B81-C3B8-661F-407E-D494137C1453}" name="Irfan Ali (irfaali)" initials="IA(" userId="S::irfaali@cisco.com::f9debdf4-7226-46e7-8b54-e3656980931b" providerId="AD"/>
  <p188:author id="{F24CCFFA-DBD8-F5EF-191A-7F0BAFD3F87B}" name="Vimal Srivastava (vimsriva)" initials="V(" userId="S::vimsriva@cisco.com::c02cbc6e-9a02-4be0-a5a9-93e1adcaad3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99"/>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D5D9D9-997A-BCED-0B05-D85C7CD65059}" v="3" dt="2023-06-02T13:20:02.169"/>
    <p1510:client id="{A1051739-799B-A24B-BEC0-A7315DA27E82}" v="543" dt="2023-06-02T17:04:20.829"/>
    <p1510:client id="{D454A0F0-B26D-0A78-ABBD-C69A86C63FC7}" v="13" dt="2023-06-02T16:28:46.2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7"/>
    <p:restoredTop sz="94694"/>
  </p:normalViewPr>
  <p:slideViewPr>
    <p:cSldViewPr snapToGrid="0">
      <p:cViewPr varScale="1">
        <p:scale>
          <a:sx n="117" d="100"/>
          <a:sy n="117" d="100"/>
        </p:scale>
        <p:origin x="504" y="16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mal Srivastava (vimsriva)" userId="S::vimsriva@cisco.com::c02cbc6e-9a02-4be0-a5a9-93e1adcaad30" providerId="AD" clId="Web-{56D5D9D9-997A-BCED-0B05-D85C7CD65059}"/>
    <pc:docChg chg="mod">
      <pc:chgData name="Vimal Srivastava (vimsriva)" userId="S::vimsriva@cisco.com::c02cbc6e-9a02-4be0-a5a9-93e1adcaad30" providerId="AD" clId="Web-{56D5D9D9-997A-BCED-0B05-D85C7CD65059}" dt="2023-06-02T13:20:02.169" v="2"/>
      <pc:docMkLst>
        <pc:docMk/>
      </pc:docMkLst>
      <pc:sldChg chg="addCm">
        <pc:chgData name="Vimal Srivastava (vimsriva)" userId="S::vimsriva@cisco.com::c02cbc6e-9a02-4be0-a5a9-93e1adcaad30" providerId="AD" clId="Web-{56D5D9D9-997A-BCED-0B05-D85C7CD65059}" dt="2023-06-02T13:20:02.169" v="2"/>
        <pc:sldMkLst>
          <pc:docMk/>
          <pc:sldMk cId="2598820033" sldId="374"/>
        </pc:sldMkLst>
        <pc:extLst>
          <p:ext xmlns:p="http://schemas.openxmlformats.org/presentationml/2006/main" uri="{D6D511B9-2390-475A-947B-AFAB55BFBCF1}">
            <pc226:cmChg xmlns:pc226="http://schemas.microsoft.com/office/powerpoint/2022/06/main/command" chg="add">
              <pc226:chgData name="Vimal Srivastava (vimsriva)" userId="S::vimsriva@cisco.com::c02cbc6e-9a02-4be0-a5a9-93e1adcaad30" providerId="AD" clId="Web-{56D5D9D9-997A-BCED-0B05-D85C7CD65059}" dt="2023-06-02T13:18:59.621" v="1"/>
              <pc2:cmMkLst xmlns:pc2="http://schemas.microsoft.com/office/powerpoint/2019/9/main/command">
                <pc:docMk/>
                <pc:sldMk cId="2598820033" sldId="374"/>
                <pc2:cmMk id="{4327791B-E767-4253-B5B3-7243CA8B262E}"/>
              </pc2:cmMkLst>
            </pc226:cmChg>
            <pc226:cmChg xmlns:pc226="http://schemas.microsoft.com/office/powerpoint/2022/06/main/command" chg="add">
              <pc226:chgData name="Vimal Srivastava (vimsriva)" userId="S::vimsriva@cisco.com::c02cbc6e-9a02-4be0-a5a9-93e1adcaad30" providerId="AD" clId="Web-{56D5D9D9-997A-BCED-0B05-D85C7CD65059}" dt="2023-06-02T13:20:02.169" v="2"/>
              <pc2:cmMkLst xmlns:pc2="http://schemas.microsoft.com/office/powerpoint/2019/9/main/command">
                <pc:docMk/>
                <pc:sldMk cId="2598820033" sldId="374"/>
                <pc2:cmMk id="{3DD2DA26-D00C-49AE-888E-A9DD36D0CAED}"/>
              </pc2:cmMkLst>
            </pc226:cmChg>
          </p:ext>
        </pc:extLst>
      </pc:sldChg>
    </pc:docChg>
  </pc:docChgLst>
  <pc:docChgLst>
    <pc:chgData name="Irfan Ali (irfaali)" userId="f9debdf4-7226-46e7-8b54-e3656980931b" providerId="ADAL" clId="{A1051739-799B-A24B-BEC0-A7315DA27E82}"/>
    <pc:docChg chg="undo custSel addSld modSld modMainMaster">
      <pc:chgData name="Irfan Ali (irfaali)" userId="f9debdf4-7226-46e7-8b54-e3656980931b" providerId="ADAL" clId="{A1051739-799B-A24B-BEC0-A7315DA27E82}" dt="2023-06-02T17:04:20.829" v="555" actId="20577"/>
      <pc:docMkLst>
        <pc:docMk/>
      </pc:docMkLst>
      <pc:sldChg chg="modSp mod">
        <pc:chgData name="Irfan Ali (irfaali)" userId="f9debdf4-7226-46e7-8b54-e3656980931b" providerId="ADAL" clId="{A1051739-799B-A24B-BEC0-A7315DA27E82}" dt="2023-06-02T15:13:38.600" v="278" actId="14100"/>
        <pc:sldMkLst>
          <pc:docMk/>
          <pc:sldMk cId="0" sldId="341"/>
        </pc:sldMkLst>
        <pc:spChg chg="mod">
          <ac:chgData name="Irfan Ali (irfaali)" userId="f9debdf4-7226-46e7-8b54-e3656980931b" providerId="ADAL" clId="{A1051739-799B-A24B-BEC0-A7315DA27E82}" dt="2023-06-02T15:13:38.600" v="278" actId="14100"/>
          <ac:spMkLst>
            <pc:docMk/>
            <pc:sldMk cId="0" sldId="341"/>
            <ac:spMk id="5122" creationId="{6BFCA172-672F-4297-B767-9F7EDE373FA1}"/>
          </ac:spMkLst>
        </pc:spChg>
      </pc:sldChg>
      <pc:sldChg chg="modSp mod">
        <pc:chgData name="Irfan Ali (irfaali)" userId="f9debdf4-7226-46e7-8b54-e3656980931b" providerId="ADAL" clId="{A1051739-799B-A24B-BEC0-A7315DA27E82}" dt="2023-06-02T15:10:04.103" v="267" actId="20577"/>
        <pc:sldMkLst>
          <pc:docMk/>
          <pc:sldMk cId="0" sldId="365"/>
        </pc:sldMkLst>
        <pc:graphicFrameChg chg="modGraphic">
          <ac:chgData name="Irfan Ali (irfaali)" userId="f9debdf4-7226-46e7-8b54-e3656980931b" providerId="ADAL" clId="{A1051739-799B-A24B-BEC0-A7315DA27E82}" dt="2023-06-02T15:10:04.103" v="267" actId="20577"/>
          <ac:graphicFrameMkLst>
            <pc:docMk/>
            <pc:sldMk cId="0" sldId="365"/>
            <ac:graphicFrameMk id="2" creationId="{443D1633-C670-416B-8287-F2FC830B67BD}"/>
          </ac:graphicFrameMkLst>
        </pc:graphicFrameChg>
      </pc:sldChg>
      <pc:sldChg chg="addSp modSp mod delCm modCm">
        <pc:chgData name="Irfan Ali (irfaali)" userId="f9debdf4-7226-46e7-8b54-e3656980931b" providerId="ADAL" clId="{A1051739-799B-A24B-BEC0-A7315DA27E82}" dt="2023-06-02T15:21:19.999" v="283" actId="20577"/>
        <pc:sldMkLst>
          <pc:docMk/>
          <pc:sldMk cId="2598820033" sldId="374"/>
        </pc:sldMkLst>
        <pc:spChg chg="mod">
          <ac:chgData name="Irfan Ali (irfaali)" userId="f9debdf4-7226-46e7-8b54-e3656980931b" providerId="ADAL" clId="{A1051739-799B-A24B-BEC0-A7315DA27E82}" dt="2023-06-02T15:21:19.999" v="283" actId="20577"/>
          <ac:spMkLst>
            <pc:docMk/>
            <pc:sldMk cId="2598820033" sldId="374"/>
            <ac:spMk id="3" creationId="{DAE9CD18-42B3-1FE7-3DA6-4955468F0EF3}"/>
          </ac:spMkLst>
        </pc:spChg>
        <pc:spChg chg="add mod">
          <ac:chgData name="Irfan Ali (irfaali)" userId="f9debdf4-7226-46e7-8b54-e3656980931b" providerId="ADAL" clId="{A1051739-799B-A24B-BEC0-A7315DA27E82}" dt="2023-06-02T15:09:16.919" v="254" actId="20577"/>
          <ac:spMkLst>
            <pc:docMk/>
            <pc:sldMk cId="2598820033" sldId="374"/>
            <ac:spMk id="4" creationId="{3FB71C2F-9A1B-BF4E-1F64-AC73D43D54F5}"/>
          </ac:spMkLst>
        </pc:spChg>
        <pc:extLst>
          <p:ext xmlns:p="http://schemas.openxmlformats.org/presentationml/2006/main" uri="{D6D511B9-2390-475A-947B-AFAB55BFBCF1}">
            <pc226:cmChg xmlns:pc226="http://schemas.microsoft.com/office/powerpoint/2022/06/main/command" chg="del mod">
              <pc226:chgData name="Irfan Ali (irfaali)" userId="f9debdf4-7226-46e7-8b54-e3656980931b" providerId="ADAL" clId="{A1051739-799B-A24B-BEC0-A7315DA27E82}" dt="2023-06-02T13:58:29.883" v="245"/>
              <pc2:cmMkLst xmlns:pc2="http://schemas.microsoft.com/office/powerpoint/2019/9/main/command">
                <pc:docMk/>
                <pc:sldMk cId="2598820033" sldId="374"/>
                <pc2:cmMk id="{4327791B-E767-4253-B5B3-7243CA8B262E}"/>
              </pc2:cmMkLst>
              <pc226:cmRplyChg chg="add">
                <pc226:chgData name="Irfan Ali (irfaali)" userId="f9debdf4-7226-46e7-8b54-e3656980931b" providerId="ADAL" clId="{A1051739-799B-A24B-BEC0-A7315DA27E82}" dt="2023-06-02T13:43:54.080" v="173"/>
                <pc2:cmRplyMkLst xmlns:pc2="http://schemas.microsoft.com/office/powerpoint/2019/9/main/command">
                  <pc:docMk/>
                  <pc:sldMk cId="2598820033" sldId="374"/>
                  <pc2:cmMk id="{4327791B-E767-4253-B5B3-7243CA8B262E}"/>
                  <pc2:cmRplyMk id="{7F11D30F-E406-EA46-A30D-55BFB3537B34}"/>
                </pc2:cmRplyMkLst>
              </pc226:cmRplyChg>
            </pc226:cmChg>
            <pc226:cmChg xmlns:pc226="http://schemas.microsoft.com/office/powerpoint/2022/06/main/command" chg="del mod">
              <pc226:chgData name="Irfan Ali (irfaali)" userId="f9debdf4-7226-46e7-8b54-e3656980931b" providerId="ADAL" clId="{A1051739-799B-A24B-BEC0-A7315DA27E82}" dt="2023-06-02T13:39:21.398" v="172"/>
              <pc2:cmMkLst xmlns:pc2="http://schemas.microsoft.com/office/powerpoint/2019/9/main/command">
                <pc:docMk/>
                <pc:sldMk cId="2598820033" sldId="374"/>
                <pc2:cmMk id="{3DD2DA26-D00C-49AE-888E-A9DD36D0CAED}"/>
              </pc2:cmMkLst>
            </pc226:cmChg>
          </p:ext>
        </pc:extLst>
      </pc:sldChg>
      <pc:sldChg chg="modSp mod">
        <pc:chgData name="Irfan Ali (irfaali)" userId="f9debdf4-7226-46e7-8b54-e3656980931b" providerId="ADAL" clId="{A1051739-799B-A24B-BEC0-A7315DA27E82}" dt="2023-06-02T15:53:55.643" v="552" actId="20577"/>
        <pc:sldMkLst>
          <pc:docMk/>
          <pc:sldMk cId="1419199880" sldId="375"/>
        </pc:sldMkLst>
        <pc:graphicFrameChg chg="modGraphic">
          <ac:chgData name="Irfan Ali (irfaali)" userId="f9debdf4-7226-46e7-8b54-e3656980931b" providerId="ADAL" clId="{A1051739-799B-A24B-BEC0-A7315DA27E82}" dt="2023-06-02T15:53:55.643" v="552" actId="20577"/>
          <ac:graphicFrameMkLst>
            <pc:docMk/>
            <pc:sldMk cId="1419199880" sldId="375"/>
            <ac:graphicFrameMk id="2" creationId="{443D1633-C670-416B-8287-F2FC830B67BD}"/>
          </ac:graphicFrameMkLst>
        </pc:graphicFrameChg>
      </pc:sldChg>
      <pc:sldChg chg="modSp mod">
        <pc:chgData name="Irfan Ali (irfaali)" userId="f9debdf4-7226-46e7-8b54-e3656980931b" providerId="ADAL" clId="{A1051739-799B-A24B-BEC0-A7315DA27E82}" dt="2023-06-02T15:29:57.236" v="396" actId="20577"/>
        <pc:sldMkLst>
          <pc:docMk/>
          <pc:sldMk cId="354870940" sldId="376"/>
        </pc:sldMkLst>
        <pc:graphicFrameChg chg="mod modGraphic">
          <ac:chgData name="Irfan Ali (irfaali)" userId="f9debdf4-7226-46e7-8b54-e3656980931b" providerId="ADAL" clId="{A1051739-799B-A24B-BEC0-A7315DA27E82}" dt="2023-06-02T15:29:57.236" v="396" actId="20577"/>
          <ac:graphicFrameMkLst>
            <pc:docMk/>
            <pc:sldMk cId="354870940" sldId="376"/>
            <ac:graphicFrameMk id="2" creationId="{443D1633-C670-416B-8287-F2FC830B67BD}"/>
          </ac:graphicFrameMkLst>
        </pc:graphicFrameChg>
      </pc:sldChg>
      <pc:sldChg chg="modSp new mod">
        <pc:chgData name="Irfan Ali (irfaali)" userId="f9debdf4-7226-46e7-8b54-e3656980931b" providerId="ADAL" clId="{A1051739-799B-A24B-BEC0-A7315DA27E82}" dt="2023-06-02T17:04:20.829" v="555" actId="20577"/>
        <pc:sldMkLst>
          <pc:docMk/>
          <pc:sldMk cId="4152812232" sldId="377"/>
        </pc:sldMkLst>
        <pc:spChg chg="mod">
          <ac:chgData name="Irfan Ali (irfaali)" userId="f9debdf4-7226-46e7-8b54-e3656980931b" providerId="ADAL" clId="{A1051739-799B-A24B-BEC0-A7315DA27E82}" dt="2023-06-02T15:37:12.096" v="511" actId="14100"/>
          <ac:spMkLst>
            <pc:docMk/>
            <pc:sldMk cId="4152812232" sldId="377"/>
            <ac:spMk id="2" creationId="{05F1A702-96EF-EF8A-27C7-85A95DE23164}"/>
          </ac:spMkLst>
        </pc:spChg>
        <pc:spChg chg="mod">
          <ac:chgData name="Irfan Ali (irfaali)" userId="f9debdf4-7226-46e7-8b54-e3656980931b" providerId="ADAL" clId="{A1051739-799B-A24B-BEC0-A7315DA27E82}" dt="2023-06-02T17:04:20.829" v="555" actId="20577"/>
          <ac:spMkLst>
            <pc:docMk/>
            <pc:sldMk cId="4152812232" sldId="377"/>
            <ac:spMk id="3" creationId="{35177A66-D38E-3E18-E142-F930777A77AF}"/>
          </ac:spMkLst>
        </pc:spChg>
      </pc:sldChg>
      <pc:sldMasterChg chg="modSp mod modSldLayout">
        <pc:chgData name="Irfan Ali (irfaali)" userId="f9debdf4-7226-46e7-8b54-e3656980931b" providerId="ADAL" clId="{A1051739-799B-A24B-BEC0-A7315DA27E82}" dt="2023-06-02T15:47:30.569" v="525" actId="20577"/>
        <pc:sldMasterMkLst>
          <pc:docMk/>
          <pc:sldMasterMk cId="0" sldId="2147485146"/>
        </pc:sldMasterMkLst>
        <pc:spChg chg="mod">
          <ac:chgData name="Irfan Ali (irfaali)" userId="f9debdf4-7226-46e7-8b54-e3656980931b" providerId="ADAL" clId="{A1051739-799B-A24B-BEC0-A7315DA27E82}" dt="2023-06-02T15:47:30.569" v="525" actId="20577"/>
          <ac:spMkLst>
            <pc:docMk/>
            <pc:sldMasterMk cId="0" sldId="2147485146"/>
            <ac:spMk id="13" creationId="{AF4006C6-1A95-4284-A498-917EA49F0F95}"/>
          </ac:spMkLst>
        </pc:spChg>
        <pc:sldLayoutChg chg="addSp delSp modSp mod">
          <pc:chgData name="Irfan Ali (irfaali)" userId="f9debdf4-7226-46e7-8b54-e3656980931b" providerId="ADAL" clId="{A1051739-799B-A24B-BEC0-A7315DA27E82}" dt="2023-06-02T15:47:19.530" v="517"/>
          <pc:sldLayoutMkLst>
            <pc:docMk/>
            <pc:sldMasterMk cId="0" sldId="2147485146"/>
            <pc:sldLayoutMk cId="3719935987" sldId="2147485161"/>
          </pc:sldLayoutMkLst>
          <pc:spChg chg="add del mod">
            <ac:chgData name="Irfan Ali (irfaali)" userId="f9debdf4-7226-46e7-8b54-e3656980931b" providerId="ADAL" clId="{A1051739-799B-A24B-BEC0-A7315DA27E82}" dt="2023-06-02T15:47:17.817" v="515"/>
            <ac:spMkLst>
              <pc:docMk/>
              <pc:sldMasterMk cId="0" sldId="2147485146"/>
              <pc:sldLayoutMk cId="3719935987" sldId="2147485161"/>
              <ac:spMk id="4" creationId="{4BB7E988-A1FC-1766-3D11-06AE452227DF}"/>
            </ac:spMkLst>
          </pc:spChg>
          <pc:spChg chg="add del mod">
            <ac:chgData name="Irfan Ali (irfaali)" userId="f9debdf4-7226-46e7-8b54-e3656980931b" providerId="ADAL" clId="{A1051739-799B-A24B-BEC0-A7315DA27E82}" dt="2023-06-02T15:47:19.530" v="517"/>
            <ac:spMkLst>
              <pc:docMk/>
              <pc:sldMasterMk cId="0" sldId="2147485146"/>
              <pc:sldLayoutMk cId="3719935987" sldId="2147485161"/>
              <ac:spMk id="5" creationId="{8CD06EE3-499B-A600-C8B7-DE6EF6B4F2DC}"/>
            </ac:spMkLst>
          </pc:spChg>
        </pc:sldLayoutChg>
      </pc:sldMasterChg>
    </pc:docChg>
  </pc:docChgLst>
  <pc:docChgLst>
    <pc:chgData name="Charles Eckel (eckelcu)" userId="S::eckelcu@cisco.com::9dfac38b-25aa-411c-8e4c-de0ab14f4d90" providerId="AD" clId="Web-{D454A0F0-B26D-0A78-ABBD-C69A86C63FC7}"/>
    <pc:docChg chg="addSld delSld modSld">
      <pc:chgData name="Charles Eckel (eckelcu)" userId="S::eckelcu@cisco.com::9dfac38b-25aa-411c-8e4c-de0ab14f4d90" providerId="AD" clId="Web-{D454A0F0-B26D-0A78-ABBD-C69A86C63FC7}" dt="2023-06-02T16:28:46.299" v="13"/>
      <pc:docMkLst>
        <pc:docMk/>
      </pc:docMkLst>
      <pc:sldChg chg="modSp">
        <pc:chgData name="Charles Eckel (eckelcu)" userId="S::eckelcu@cisco.com::9dfac38b-25aa-411c-8e4c-de0ab14f4d90" providerId="AD" clId="Web-{D454A0F0-B26D-0A78-ABBD-C69A86C63FC7}" dt="2023-06-02T16:28:14.860" v="11" actId="20577"/>
        <pc:sldMkLst>
          <pc:docMk/>
          <pc:sldMk cId="4152812232" sldId="377"/>
        </pc:sldMkLst>
        <pc:spChg chg="mod">
          <ac:chgData name="Charles Eckel (eckelcu)" userId="S::eckelcu@cisco.com::9dfac38b-25aa-411c-8e4c-de0ab14f4d90" providerId="AD" clId="Web-{D454A0F0-B26D-0A78-ABBD-C69A86C63FC7}" dt="2023-06-02T16:28:12.219" v="9" actId="20577"/>
          <ac:spMkLst>
            <pc:docMk/>
            <pc:sldMk cId="4152812232" sldId="377"/>
            <ac:spMk id="2" creationId="{05F1A702-96EF-EF8A-27C7-85A95DE23164}"/>
          </ac:spMkLst>
        </pc:spChg>
        <pc:spChg chg="mod">
          <ac:chgData name="Charles Eckel (eckelcu)" userId="S::eckelcu@cisco.com::9dfac38b-25aa-411c-8e4c-de0ab14f4d90" providerId="AD" clId="Web-{D454A0F0-B26D-0A78-ABBD-C69A86C63FC7}" dt="2023-06-02T16:28:14.860" v="11" actId="20577"/>
          <ac:spMkLst>
            <pc:docMk/>
            <pc:sldMk cId="4152812232" sldId="377"/>
            <ac:spMk id="3" creationId="{35177A66-D38E-3E18-E142-F930777A77AF}"/>
          </ac:spMkLst>
        </pc:spChg>
      </pc:sldChg>
      <pc:sldChg chg="new del">
        <pc:chgData name="Charles Eckel (eckelcu)" userId="S::eckelcu@cisco.com::9dfac38b-25aa-411c-8e4c-de0ab14f4d90" providerId="AD" clId="Web-{D454A0F0-B26D-0A78-ABBD-C69A86C63FC7}" dt="2023-06-02T16:28:46.299" v="13"/>
        <pc:sldMkLst>
          <pc:docMk/>
          <pc:sldMk cId="3934800214" sldId="37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3591745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1938227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1335228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a:latin typeface="Arial "/>
              </a:rPr>
              <a:t>TSG SA Rel-19 Workshop	</a:t>
            </a:r>
          </a:p>
          <a:p>
            <a:pPr eaLnBrk="1" hangingPunct="1">
              <a:defRPr/>
            </a:pPr>
            <a:r>
              <a:rPr lang="fi-FI" altLang="en-US" sz="1400" b="1">
                <a:latin typeface="Arial "/>
              </a:rPr>
              <a:t>Taipei, June 13 – 14, 2023</a:t>
            </a:r>
            <a:endParaRPr lang="sv-SE" altLang="en-US" sz="1400" b="1">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a:solidFill>
                  <a:srgbClr val="0000FF"/>
                </a:solidFill>
                <a:latin typeface="Arial "/>
              </a:rPr>
              <a:t>SWS-230061</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7" y="1709738"/>
            <a:ext cx="8684235" cy="2852737"/>
          </a:xfrm>
        </p:spPr>
        <p:txBody>
          <a:bodyPr/>
          <a:lstStyle/>
          <a:p>
            <a:pPr eaLnBrk="1" hangingPunct="1"/>
            <a:r>
              <a:rPr lang="en-GB" altLang="en-US" sz="5400"/>
              <a:t>Cisco’s views on SA Release 19 </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US" altLang="ja-JP">
                <a:solidFill>
                  <a:srgbClr val="312E25"/>
                </a:solidFill>
                <a:latin typeface="arial" panose="020B0604020202020204" pitchFamily="34" charset="0"/>
              </a:rPr>
              <a:t>Cisco Systems</a:t>
            </a:r>
            <a:endParaRPr lang="en-GB"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BEC55-F744-5D51-3D99-9558753573D7}"/>
              </a:ext>
            </a:extLst>
          </p:cNvPr>
          <p:cNvSpPr>
            <a:spLocks noGrp="1"/>
          </p:cNvSpPr>
          <p:nvPr>
            <p:ph type="title"/>
          </p:nvPr>
        </p:nvSpPr>
        <p:spPr/>
        <p:txBody>
          <a:bodyPr/>
          <a:lstStyle/>
          <a:p>
            <a:r>
              <a:rPr lang="en-US"/>
              <a:t>Cisco’s Rel-19 Prioritization</a:t>
            </a:r>
          </a:p>
        </p:txBody>
      </p:sp>
      <p:sp>
        <p:nvSpPr>
          <p:cNvPr id="3" name="Content Placeholder 2">
            <a:extLst>
              <a:ext uri="{FF2B5EF4-FFF2-40B4-BE49-F238E27FC236}">
                <a16:creationId xmlns:a16="http://schemas.microsoft.com/office/drawing/2014/main" id="{DAE9CD18-42B3-1FE7-3DA6-4955468F0EF3}"/>
              </a:ext>
            </a:extLst>
          </p:cNvPr>
          <p:cNvSpPr>
            <a:spLocks noGrp="1"/>
          </p:cNvSpPr>
          <p:nvPr>
            <p:ph idx="1"/>
          </p:nvPr>
        </p:nvSpPr>
        <p:spPr/>
        <p:txBody>
          <a:bodyPr/>
          <a:lstStyle/>
          <a:p>
            <a:r>
              <a:rPr lang="en-US" sz="2000"/>
              <a:t>New Services</a:t>
            </a:r>
          </a:p>
          <a:p>
            <a:pPr lvl="1"/>
            <a:r>
              <a:rPr lang="en-US" sz="1800"/>
              <a:t>Sensing</a:t>
            </a:r>
          </a:p>
          <a:p>
            <a:pPr lvl="1"/>
            <a:r>
              <a:rPr lang="en-US" sz="1800"/>
              <a:t>Ambient-IoT</a:t>
            </a:r>
          </a:p>
          <a:p>
            <a:r>
              <a:rPr lang="en-US" sz="2000"/>
              <a:t>Big Features</a:t>
            </a:r>
          </a:p>
          <a:p>
            <a:pPr lvl="1"/>
            <a:r>
              <a:rPr lang="en-US" sz="1800"/>
              <a:t>AI/ML</a:t>
            </a:r>
          </a:p>
          <a:p>
            <a:pPr lvl="1"/>
            <a:r>
              <a:rPr lang="en-US" sz="1800"/>
              <a:t>Energy Efficiency</a:t>
            </a:r>
          </a:p>
          <a:p>
            <a:pPr lvl="1"/>
            <a:r>
              <a:rPr lang="en-US" sz="1800"/>
              <a:t>Metaverse + XRM</a:t>
            </a:r>
          </a:p>
          <a:p>
            <a:pPr lvl="1"/>
            <a:r>
              <a:rPr lang="en-US" sz="1800"/>
              <a:t>Dual 3GPP Access ATSSS: PLMN + SNPN, NR + NR or NTN + TN</a:t>
            </a:r>
          </a:p>
          <a:p>
            <a:r>
              <a:rPr lang="en-US" sz="2000"/>
              <a:t>Smaller Features</a:t>
            </a:r>
          </a:p>
          <a:p>
            <a:pPr lvl="1"/>
            <a:r>
              <a:rPr lang="en-US" sz="1800"/>
              <a:t>Interconnect SNPN: Connect SNPN to Identity Providers</a:t>
            </a:r>
          </a:p>
          <a:p>
            <a:pPr lvl="1"/>
            <a:r>
              <a:rPr lang="en-US" sz="1800"/>
              <a:t>Automated certificate management for SBA </a:t>
            </a:r>
          </a:p>
          <a:p>
            <a:pPr lvl="1"/>
            <a:r>
              <a:rPr lang="en-US" sz="1800"/>
              <a:t>5G support for </a:t>
            </a:r>
            <a:r>
              <a:rPr lang="en-US" sz="1800" err="1"/>
              <a:t>Femto</a:t>
            </a:r>
            <a:r>
              <a:rPr lang="en-US" sz="1800"/>
              <a:t> (</a:t>
            </a:r>
            <a:r>
              <a:rPr lang="en-US" sz="1800" err="1"/>
              <a:t>HgNB</a:t>
            </a:r>
            <a:r>
              <a:rPr lang="en-US" sz="1800"/>
              <a:t>)</a:t>
            </a:r>
          </a:p>
        </p:txBody>
      </p:sp>
      <p:sp>
        <p:nvSpPr>
          <p:cNvPr id="4" name="TextBox 3">
            <a:extLst>
              <a:ext uri="{FF2B5EF4-FFF2-40B4-BE49-F238E27FC236}">
                <a16:creationId xmlns:a16="http://schemas.microsoft.com/office/drawing/2014/main" id="{3FB71C2F-9A1B-BF4E-1F64-AC73D43D54F5}"/>
              </a:ext>
            </a:extLst>
          </p:cNvPr>
          <p:cNvSpPr txBox="1"/>
          <p:nvPr/>
        </p:nvSpPr>
        <p:spPr>
          <a:xfrm>
            <a:off x="858130" y="5950634"/>
            <a:ext cx="8712770" cy="369332"/>
          </a:xfrm>
          <a:prstGeom prst="rect">
            <a:avLst/>
          </a:prstGeom>
          <a:solidFill>
            <a:schemeClr val="accent4">
              <a:lumMod val="20000"/>
              <a:lumOff val="80000"/>
            </a:schemeClr>
          </a:solidFill>
        </p:spPr>
        <p:txBody>
          <a:bodyPr wrap="none" rtlCol="0">
            <a:spAutoFit/>
          </a:bodyPr>
          <a:lstStyle/>
          <a:p>
            <a:r>
              <a:rPr lang="en-US"/>
              <a:t>Tentative list. Not in priority order. May be modified based on further considerations.</a:t>
            </a:r>
          </a:p>
        </p:txBody>
      </p:sp>
    </p:spTree>
    <p:extLst>
      <p:ext uri="{BB962C8B-B14F-4D97-AF65-F5344CB8AC3E}">
        <p14:creationId xmlns:p14="http://schemas.microsoft.com/office/powerpoint/2010/main" val="259882003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3600"/>
              <a:t>Overall View on Rel-19 Content: New Services</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860175893"/>
              </p:ext>
            </p:extLst>
          </p:nvPr>
        </p:nvGraphicFramePr>
        <p:xfrm>
          <a:off x="121716" y="1960654"/>
          <a:ext cx="11916000" cy="1981200"/>
        </p:xfrm>
        <a:graphic>
          <a:graphicData uri="http://schemas.openxmlformats.org/drawingml/2006/table">
            <a:tbl>
              <a:tblPr firstRow="1" bandRow="1">
                <a:tableStyleId>{5C22544A-7EE6-4342-B048-85BDC9FD1C3A}</a:tableStyleId>
              </a:tblPr>
              <a:tblGrid>
                <a:gridCol w="576000">
                  <a:extLst>
                    <a:ext uri="{9D8B030D-6E8A-4147-A177-3AD203B41FA5}">
                      <a16:colId xmlns:a16="http://schemas.microsoft.com/office/drawing/2014/main" val="2236238882"/>
                    </a:ext>
                  </a:extLst>
                </a:gridCol>
                <a:gridCol w="1440000">
                  <a:extLst>
                    <a:ext uri="{9D8B030D-6E8A-4147-A177-3AD203B41FA5}">
                      <a16:colId xmlns:a16="http://schemas.microsoft.com/office/drawing/2014/main" val="562605877"/>
                    </a:ext>
                  </a:extLst>
                </a:gridCol>
                <a:gridCol w="5220000">
                  <a:extLst>
                    <a:ext uri="{9D8B030D-6E8A-4147-A177-3AD203B41FA5}">
                      <a16:colId xmlns:a16="http://schemas.microsoft.com/office/drawing/2014/main" val="824553124"/>
                    </a:ext>
                  </a:extLst>
                </a:gridCol>
                <a:gridCol w="1440000">
                  <a:extLst>
                    <a:ext uri="{9D8B030D-6E8A-4147-A177-3AD203B41FA5}">
                      <a16:colId xmlns:a16="http://schemas.microsoft.com/office/drawing/2014/main" val="4265244648"/>
                    </a:ext>
                  </a:extLst>
                </a:gridCol>
                <a:gridCol w="1080000">
                  <a:extLst>
                    <a:ext uri="{9D8B030D-6E8A-4147-A177-3AD203B41FA5}">
                      <a16:colId xmlns:a16="http://schemas.microsoft.com/office/drawing/2014/main" val="714072198"/>
                    </a:ext>
                  </a:extLst>
                </a:gridCol>
                <a:gridCol w="1080000">
                  <a:extLst>
                    <a:ext uri="{9D8B030D-6E8A-4147-A177-3AD203B41FA5}">
                      <a16:colId xmlns:a16="http://schemas.microsoft.com/office/drawing/2014/main" val="1390949308"/>
                    </a:ext>
                  </a:extLst>
                </a:gridCol>
                <a:gridCol w="1080000">
                  <a:extLst>
                    <a:ext uri="{9D8B030D-6E8A-4147-A177-3AD203B41FA5}">
                      <a16:colId xmlns:a16="http://schemas.microsoft.com/office/drawing/2014/main" val="129207063"/>
                    </a:ext>
                  </a:extLst>
                </a:gridCol>
              </a:tblGrid>
              <a:tr h="370840">
                <a:tc>
                  <a:txBody>
                    <a:bodyPr/>
                    <a:lstStyle/>
                    <a:p>
                      <a:pPr algn="ctr"/>
                      <a:r>
                        <a:rPr lang="en-US" sz="1400">
                          <a:latin typeface="Arial" panose="020B0604020202020204" pitchFamily="34" charset="0"/>
                          <a:cs typeface="Arial" panose="020B0604020202020204" pitchFamily="34" charset="0"/>
                        </a:rPr>
                        <a:t>S.NO.</a:t>
                      </a:r>
                    </a:p>
                  </a:txBody>
                  <a:tcPr/>
                </a:tc>
                <a:tc>
                  <a:txBody>
                    <a:bodyPr/>
                    <a:lstStyle/>
                    <a:p>
                      <a:pPr algn="ctr"/>
                      <a:r>
                        <a:rPr lang="en-US" sz="1400">
                          <a:latin typeface="Arial" panose="020B0604020202020204" pitchFamily="34" charset="0"/>
                          <a:cs typeface="Arial" panose="020B0604020202020204" pitchFamily="34" charset="0"/>
                        </a:rPr>
                        <a:t>Title </a:t>
                      </a:r>
                    </a:p>
                  </a:txBody>
                  <a:tcPr/>
                </a:tc>
                <a:tc>
                  <a:txBody>
                    <a:bodyPr/>
                    <a:lstStyle/>
                    <a:p>
                      <a:pPr algn="ctr"/>
                      <a:r>
                        <a:rPr lang="en-US" sz="1400">
                          <a:latin typeface="Arial" panose="020B0604020202020204" pitchFamily="34" charset="0"/>
                          <a:cs typeface="Arial" panose="020B0604020202020204" pitchFamily="34" charset="0"/>
                        </a:rPr>
                        <a:t>Brief Description and Key Objectives</a:t>
                      </a:r>
                    </a:p>
                    <a:p>
                      <a:pPr algn="ctr"/>
                      <a:endParaRPr lang="en-US" sz="140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a:latin typeface="Arial" panose="020B0604020202020204" pitchFamily="34" charset="0"/>
                          <a:cs typeface="Arial" panose="020B0604020202020204" pitchFamily="34" charset="0"/>
                        </a:rPr>
                        <a:t>Related Stage-1 Study/Work Item</a:t>
                      </a:r>
                    </a:p>
                  </a:txBody>
                  <a:tcPr/>
                </a:tc>
                <a:tc>
                  <a:txBody>
                    <a:bodyPr/>
                    <a:lstStyle/>
                    <a:p>
                      <a:pPr algn="ctr"/>
                      <a:r>
                        <a:rPr lang="en-US" sz="1400">
                          <a:latin typeface="Arial" panose="020B0604020202020204" pitchFamily="34" charset="0"/>
                          <a:cs typeface="Arial" panose="020B0604020202020204" pitchFamily="34" charset="0"/>
                        </a:rPr>
                        <a:t>Lead Stage-2 WG </a:t>
                      </a:r>
                    </a:p>
                  </a:txBody>
                  <a:tcPr/>
                </a:tc>
                <a:tc>
                  <a:txBody>
                    <a:bodyPr/>
                    <a:lstStyle/>
                    <a:p>
                      <a:pPr algn="ctr"/>
                      <a:r>
                        <a:rPr lang="en-US" sz="1400">
                          <a:latin typeface="Arial" panose="020B0604020202020204" pitchFamily="34" charset="0"/>
                          <a:cs typeface="Arial" panose="020B0604020202020204" pitchFamily="34" charset="0"/>
                        </a:rPr>
                        <a:t>RAN dependencies</a:t>
                      </a:r>
                    </a:p>
                  </a:txBody>
                  <a:tcPr/>
                </a:tc>
                <a:tc>
                  <a:txBody>
                    <a:bodyPr/>
                    <a:lstStyle/>
                    <a:p>
                      <a:pPr algn="ctr"/>
                      <a:r>
                        <a:rPr lang="en-US" sz="1400">
                          <a:latin typeface="Arial" panose="020B0604020202020204" pitchFamily="34" charset="0"/>
                          <a:cs typeface="Arial" panose="020B0604020202020204" pitchFamily="34" charset="0"/>
                        </a:rPr>
                        <a:t>Other WG dependencies</a:t>
                      </a:r>
                    </a:p>
                  </a:txBody>
                  <a:tcPr/>
                </a:tc>
                <a:extLst>
                  <a:ext uri="{0D108BD9-81ED-4DB2-BD59-A6C34878D82A}">
                    <a16:rowId xmlns:a16="http://schemas.microsoft.com/office/drawing/2014/main" val="4108668729"/>
                  </a:ext>
                </a:extLst>
              </a:tr>
              <a:tr h="370840">
                <a:tc>
                  <a:txBody>
                    <a:bodyPr/>
                    <a:lstStyle/>
                    <a:p>
                      <a:endParaRPr lang="en-US" sz="1400" b="0">
                        <a:solidFill>
                          <a:schemeClr val="tx1"/>
                        </a:solidFill>
                        <a:latin typeface="Arial" panose="020B0604020202020204" pitchFamily="34" charset="0"/>
                        <a:cs typeface="Arial" panose="020B0604020202020204" pitchFamily="34" charset="0"/>
                      </a:endParaRPr>
                    </a:p>
                  </a:txBody>
                  <a:tcPr/>
                </a:tc>
                <a:tc>
                  <a:txBody>
                    <a:bodyPr/>
                    <a:lstStyle/>
                    <a:p>
                      <a:r>
                        <a:rPr lang="en-US" sz="1400" b="1" dirty="0">
                          <a:solidFill>
                            <a:schemeClr val="tx1"/>
                          </a:solidFill>
                          <a:latin typeface="Arial" panose="020B0604020202020204" pitchFamily="34" charset="0"/>
                          <a:cs typeface="Arial" panose="020B0604020202020204" pitchFamily="34" charset="0"/>
                        </a:rPr>
                        <a:t>Integrated Sensing &amp; Computing</a:t>
                      </a: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400" b="0" dirty="0">
                          <a:solidFill>
                            <a:schemeClr val="tx1"/>
                          </a:solidFill>
                          <a:latin typeface="Arial" panose="020B0604020202020204" pitchFamily="34" charset="0"/>
                          <a:ea typeface="游ゴシック" panose="020B0400000000000000" pitchFamily="50" charset="-128"/>
                          <a:cs typeface="Arial" panose="020B0604020202020204" pitchFamily="34" charset="0"/>
                        </a:rPr>
                        <a:t>Provides new business opportunity to operators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400" b="0" dirty="0">
                          <a:solidFill>
                            <a:schemeClr val="tx1"/>
                          </a:solidFill>
                          <a:latin typeface="Arial" panose="020B0604020202020204" pitchFamily="34" charset="0"/>
                          <a:ea typeface="游ゴシック" panose="020B0400000000000000" pitchFamily="50" charset="-128"/>
                          <a:cs typeface="Arial" panose="020B0604020202020204" pitchFamily="34" charset="0"/>
                        </a:rPr>
                        <a:t>Develop in CN support for sensing defined by RAN</a:t>
                      </a:r>
                    </a:p>
                  </a:txBody>
                  <a:tcPr/>
                </a:tc>
                <a:tc>
                  <a:txBody>
                    <a:bodyPr/>
                    <a:lstStyle/>
                    <a:p>
                      <a:r>
                        <a:rPr lang="en-US" sz="1400"/>
                        <a:t>TR 22.837</a:t>
                      </a:r>
                    </a:p>
                  </a:txBody>
                  <a:tcPr anchor="ctr"/>
                </a:tc>
                <a:tc>
                  <a:txBody>
                    <a:bodyPr/>
                    <a:lstStyle/>
                    <a:p>
                      <a:pPr algn="l"/>
                      <a:r>
                        <a:rPr lang="en-US" sz="1400" b="0">
                          <a:solidFill>
                            <a:schemeClr val="tx1"/>
                          </a:solidFill>
                          <a:latin typeface="Arial" panose="020B0604020202020204" pitchFamily="34" charset="0"/>
                          <a:cs typeface="Arial" panose="020B0604020202020204" pitchFamily="34" charset="0"/>
                        </a:rPr>
                        <a:t>SA2</a:t>
                      </a:r>
                    </a:p>
                  </a:txBody>
                  <a:tcPr anchor="ctr"/>
                </a:tc>
                <a:tc>
                  <a:txBody>
                    <a:bodyPr/>
                    <a:lstStyle/>
                    <a:p>
                      <a:pPr algn="l"/>
                      <a:r>
                        <a:rPr lang="en-US" sz="1400" b="0">
                          <a:solidFill>
                            <a:schemeClr val="tx1"/>
                          </a:solidFill>
                          <a:latin typeface="Arial" panose="020B0604020202020204" pitchFamily="34" charset="0"/>
                          <a:cs typeface="Arial" panose="020B0604020202020204" pitchFamily="34" charset="0"/>
                        </a:rPr>
                        <a:t>Y</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sz="1400" kern="1200">
                          <a:solidFill>
                            <a:schemeClr val="dk1"/>
                          </a:solidFill>
                          <a:effectLst/>
                          <a:latin typeface="+mn-lt"/>
                          <a:ea typeface="+mn-ea"/>
                          <a:cs typeface="+mn-cs"/>
                        </a:rPr>
                        <a:t>SA3</a:t>
                      </a:r>
                      <a:endParaRPr lang="ja-JP" altLang="ja-JP" sz="1400" kern="1200">
                        <a:solidFill>
                          <a:schemeClr val="dk1"/>
                        </a:solidFill>
                        <a:effectLst/>
                        <a:latin typeface="+mn-lt"/>
                        <a:ea typeface="+mn-ea"/>
                        <a:cs typeface="+mn-cs"/>
                      </a:endParaRPr>
                    </a:p>
                  </a:txBody>
                  <a:tcPr anchor="ctr"/>
                </a:tc>
                <a:extLst>
                  <a:ext uri="{0D108BD9-81ED-4DB2-BD59-A6C34878D82A}">
                    <a16:rowId xmlns:a16="http://schemas.microsoft.com/office/drawing/2014/main" val="4040809365"/>
                  </a:ext>
                </a:extLst>
              </a:tr>
              <a:tr h="370840">
                <a:tc>
                  <a:txBody>
                    <a:bodyPr/>
                    <a:lstStyle/>
                    <a:p>
                      <a:endParaRPr lang="en-US" sz="1400" b="0">
                        <a:solidFill>
                          <a:schemeClr val="tx1"/>
                        </a:solidFill>
                        <a:latin typeface="Arial" panose="020B0604020202020204" pitchFamily="34" charset="0"/>
                        <a:cs typeface="Arial" panose="020B0604020202020204" pitchFamily="34" charset="0"/>
                      </a:endParaRPr>
                    </a:p>
                  </a:txBody>
                  <a:tcPr/>
                </a:tc>
                <a:tc>
                  <a:txBody>
                    <a:bodyPr/>
                    <a:lstStyle/>
                    <a:p>
                      <a:r>
                        <a:rPr lang="en-US" sz="1400" b="1" kern="1200" dirty="0">
                          <a:solidFill>
                            <a:schemeClr val="dk1"/>
                          </a:solidFill>
                          <a:latin typeface="+mn-lt"/>
                          <a:ea typeface="+mn-ea"/>
                          <a:cs typeface="+mn-cs"/>
                        </a:rPr>
                        <a:t>Ambient IoT</a:t>
                      </a: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400" b="0" dirty="0">
                          <a:solidFill>
                            <a:schemeClr val="tx1"/>
                          </a:solidFill>
                          <a:latin typeface="Arial" panose="020B0604020202020204" pitchFamily="34" charset="0"/>
                          <a:ea typeface="游ゴシック" panose="020B0400000000000000" pitchFamily="50" charset="-128"/>
                          <a:cs typeface="Arial" panose="020B0604020202020204" pitchFamily="34" charset="0"/>
                        </a:rPr>
                        <a:t>Provides new business opportunity to operators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400" b="0" dirty="0">
                          <a:solidFill>
                            <a:schemeClr val="tx1"/>
                          </a:solidFill>
                          <a:latin typeface="Arial" panose="020B0604020202020204" pitchFamily="34" charset="0"/>
                          <a:ea typeface="游ゴシック" panose="020B0400000000000000" pitchFamily="50" charset="-128"/>
                          <a:cs typeface="Arial" panose="020B0604020202020204" pitchFamily="34" charset="0"/>
                        </a:rPr>
                        <a:t>Develop in CN support for Ambient IoT defined by RAN</a:t>
                      </a:r>
                    </a:p>
                  </a:txBody>
                  <a:tcPr/>
                </a:tc>
                <a:tc>
                  <a:txBody>
                    <a:bodyPr/>
                    <a:lstStyle/>
                    <a:p>
                      <a:r>
                        <a:rPr lang="en-US" sz="1400" dirty="0"/>
                        <a:t>TR 22.840</a:t>
                      </a:r>
                    </a:p>
                  </a:txBody>
                  <a:tcPr/>
                </a:tc>
                <a:tc>
                  <a:txBody>
                    <a:bodyPr/>
                    <a:lstStyle/>
                    <a:p>
                      <a:r>
                        <a:rPr lang="en-US" sz="1400" dirty="0"/>
                        <a:t>SA2</a:t>
                      </a:r>
                    </a:p>
                  </a:txBody>
                  <a:tcPr/>
                </a:tc>
                <a:tc>
                  <a:txBody>
                    <a:bodyPr/>
                    <a:lstStyle/>
                    <a:p>
                      <a:r>
                        <a:rPr lang="en-US" sz="1400" dirty="0"/>
                        <a:t>Y</a:t>
                      </a:r>
                    </a:p>
                  </a:txBody>
                  <a:tcPr/>
                </a:tc>
                <a:tc>
                  <a:txBody>
                    <a:bodyPr/>
                    <a:lstStyle/>
                    <a:p>
                      <a:r>
                        <a:rPr lang="en-US" sz="1400" dirty="0"/>
                        <a:t>SA3</a:t>
                      </a:r>
                    </a:p>
                  </a:txBody>
                  <a:tcPr/>
                </a:tc>
                <a:extLst>
                  <a:ext uri="{0D108BD9-81ED-4DB2-BD59-A6C34878D82A}">
                    <a16:rowId xmlns:a16="http://schemas.microsoft.com/office/drawing/2014/main" val="1290546687"/>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3600"/>
              <a:t>Overall View on Rel-19 Content: Big Enhancements</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407429026"/>
              </p:ext>
            </p:extLst>
          </p:nvPr>
        </p:nvGraphicFramePr>
        <p:xfrm>
          <a:off x="121716" y="1960654"/>
          <a:ext cx="11916000" cy="3992880"/>
        </p:xfrm>
        <a:graphic>
          <a:graphicData uri="http://schemas.openxmlformats.org/drawingml/2006/table">
            <a:tbl>
              <a:tblPr firstRow="1" bandRow="1">
                <a:tableStyleId>{5C22544A-7EE6-4342-B048-85BDC9FD1C3A}</a:tableStyleId>
              </a:tblPr>
              <a:tblGrid>
                <a:gridCol w="576000">
                  <a:extLst>
                    <a:ext uri="{9D8B030D-6E8A-4147-A177-3AD203B41FA5}">
                      <a16:colId xmlns:a16="http://schemas.microsoft.com/office/drawing/2014/main" val="2236238882"/>
                    </a:ext>
                  </a:extLst>
                </a:gridCol>
                <a:gridCol w="1440000">
                  <a:extLst>
                    <a:ext uri="{9D8B030D-6E8A-4147-A177-3AD203B41FA5}">
                      <a16:colId xmlns:a16="http://schemas.microsoft.com/office/drawing/2014/main" val="562605877"/>
                    </a:ext>
                  </a:extLst>
                </a:gridCol>
                <a:gridCol w="5220000">
                  <a:extLst>
                    <a:ext uri="{9D8B030D-6E8A-4147-A177-3AD203B41FA5}">
                      <a16:colId xmlns:a16="http://schemas.microsoft.com/office/drawing/2014/main" val="824553124"/>
                    </a:ext>
                  </a:extLst>
                </a:gridCol>
                <a:gridCol w="1440000">
                  <a:extLst>
                    <a:ext uri="{9D8B030D-6E8A-4147-A177-3AD203B41FA5}">
                      <a16:colId xmlns:a16="http://schemas.microsoft.com/office/drawing/2014/main" val="4265244648"/>
                    </a:ext>
                  </a:extLst>
                </a:gridCol>
                <a:gridCol w="1080000">
                  <a:extLst>
                    <a:ext uri="{9D8B030D-6E8A-4147-A177-3AD203B41FA5}">
                      <a16:colId xmlns:a16="http://schemas.microsoft.com/office/drawing/2014/main" val="714072198"/>
                    </a:ext>
                  </a:extLst>
                </a:gridCol>
                <a:gridCol w="1080000">
                  <a:extLst>
                    <a:ext uri="{9D8B030D-6E8A-4147-A177-3AD203B41FA5}">
                      <a16:colId xmlns:a16="http://schemas.microsoft.com/office/drawing/2014/main" val="1390949308"/>
                    </a:ext>
                  </a:extLst>
                </a:gridCol>
                <a:gridCol w="1080000">
                  <a:extLst>
                    <a:ext uri="{9D8B030D-6E8A-4147-A177-3AD203B41FA5}">
                      <a16:colId xmlns:a16="http://schemas.microsoft.com/office/drawing/2014/main" val="129207063"/>
                    </a:ext>
                  </a:extLst>
                </a:gridCol>
              </a:tblGrid>
              <a:tr h="370840">
                <a:tc>
                  <a:txBody>
                    <a:bodyPr/>
                    <a:lstStyle/>
                    <a:p>
                      <a:pPr algn="ctr"/>
                      <a:r>
                        <a:rPr lang="en-US" sz="1200">
                          <a:latin typeface="Arial" panose="020B0604020202020204" pitchFamily="34" charset="0"/>
                          <a:cs typeface="Arial" panose="020B0604020202020204" pitchFamily="34" charset="0"/>
                        </a:rPr>
                        <a:t>S.NO.</a:t>
                      </a:r>
                    </a:p>
                  </a:txBody>
                  <a:tcPr/>
                </a:tc>
                <a:tc>
                  <a:txBody>
                    <a:bodyPr/>
                    <a:lstStyle/>
                    <a:p>
                      <a:pPr algn="ctr"/>
                      <a:r>
                        <a:rPr lang="en-US" sz="1200">
                          <a:latin typeface="Arial" panose="020B0604020202020204" pitchFamily="34" charset="0"/>
                          <a:cs typeface="Arial" panose="020B0604020202020204" pitchFamily="34" charset="0"/>
                        </a:rPr>
                        <a:t>Title </a:t>
                      </a:r>
                    </a:p>
                  </a:txBody>
                  <a:tcPr/>
                </a:tc>
                <a:tc>
                  <a:txBody>
                    <a:bodyPr/>
                    <a:lstStyle/>
                    <a:p>
                      <a:pPr algn="ctr"/>
                      <a:r>
                        <a:rPr lang="en-US" sz="1200">
                          <a:latin typeface="Arial" panose="020B0604020202020204" pitchFamily="34" charset="0"/>
                          <a:cs typeface="Arial" panose="020B0604020202020204" pitchFamily="34" charset="0"/>
                        </a:rPr>
                        <a:t>Brief Description and Key Objectives</a:t>
                      </a:r>
                    </a:p>
                    <a:p>
                      <a:pPr algn="ctr"/>
                      <a:endParaRPr lang="en-US" sz="120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a:latin typeface="Arial" panose="020B0604020202020204" pitchFamily="34" charset="0"/>
                          <a:cs typeface="Arial" panose="020B0604020202020204" pitchFamily="34" charset="0"/>
                        </a:rPr>
                        <a:t>Related Stage-1 Study/Work Item</a:t>
                      </a:r>
                    </a:p>
                  </a:txBody>
                  <a:tcPr/>
                </a:tc>
                <a:tc>
                  <a:txBody>
                    <a:bodyPr/>
                    <a:lstStyle/>
                    <a:p>
                      <a:pPr algn="ctr"/>
                      <a:r>
                        <a:rPr lang="en-US" sz="1200">
                          <a:latin typeface="Arial" panose="020B0604020202020204" pitchFamily="34" charset="0"/>
                          <a:cs typeface="Arial" panose="020B0604020202020204" pitchFamily="34" charset="0"/>
                        </a:rPr>
                        <a:t>Lead Stage-2 WG </a:t>
                      </a:r>
                    </a:p>
                  </a:txBody>
                  <a:tcPr/>
                </a:tc>
                <a:tc>
                  <a:txBody>
                    <a:bodyPr/>
                    <a:lstStyle/>
                    <a:p>
                      <a:pPr algn="ctr"/>
                      <a:r>
                        <a:rPr lang="en-US" sz="1200">
                          <a:latin typeface="Arial" panose="020B0604020202020204" pitchFamily="34" charset="0"/>
                          <a:cs typeface="Arial" panose="020B0604020202020204" pitchFamily="34" charset="0"/>
                        </a:rPr>
                        <a:t>RAN dependencies</a:t>
                      </a:r>
                    </a:p>
                  </a:txBody>
                  <a:tcPr/>
                </a:tc>
                <a:tc>
                  <a:txBody>
                    <a:bodyPr/>
                    <a:lstStyle/>
                    <a:p>
                      <a:pPr algn="ctr"/>
                      <a:r>
                        <a:rPr lang="en-US" sz="1200">
                          <a:latin typeface="Arial" panose="020B0604020202020204" pitchFamily="34" charset="0"/>
                          <a:cs typeface="Arial" panose="020B0604020202020204" pitchFamily="34" charset="0"/>
                        </a:rPr>
                        <a:t>Other WG dependencies</a:t>
                      </a:r>
                    </a:p>
                  </a:txBody>
                  <a:tcPr/>
                </a:tc>
                <a:extLst>
                  <a:ext uri="{0D108BD9-81ED-4DB2-BD59-A6C34878D82A}">
                    <a16:rowId xmlns:a16="http://schemas.microsoft.com/office/drawing/2014/main" val="4108668729"/>
                  </a:ext>
                </a:extLst>
              </a:tr>
              <a:tr h="370840">
                <a:tc>
                  <a:txBody>
                    <a:bodyPr/>
                    <a:lstStyle/>
                    <a:p>
                      <a:endParaRPr lang="en-US" sz="1200" b="0">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b="1"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Energy Efficiency</a:t>
                      </a:r>
                    </a:p>
                  </a:txBody>
                  <a:tcPr/>
                </a:tc>
                <a:tc>
                  <a:txBody>
                    <a:bodyPr/>
                    <a:lstStyle/>
                    <a:p>
                      <a:pPr marL="171450" lvl="0" indent="-171450">
                        <a:buFont typeface="Arial" panose="020B0604020202020204" pitchFamily="34" charset="0"/>
                        <a:buChar char="•"/>
                      </a:pPr>
                      <a:r>
                        <a:rPr lang="en-US" sz="1400" kern="1200" dirty="0">
                          <a:solidFill>
                            <a:schemeClr val="dk1"/>
                          </a:solidFill>
                          <a:effectLst/>
                          <a:latin typeface="Arial" panose="020B0604020202020204" pitchFamily="34" charset="0"/>
                          <a:ea typeface="+mn-ea"/>
                          <a:cs typeface="Arial" panose="020B0604020202020204" pitchFamily="34" charset="0"/>
                        </a:rPr>
                        <a:t>Holistic solutions to further reduce system energy consumption, in collaboration with SA5 and RAN (i.e. provide same service more efficiently)</a:t>
                      </a:r>
                    </a:p>
                    <a:p>
                      <a:pPr marL="171450" lvl="0" indent="-171450">
                        <a:buFont typeface="Arial" panose="020B0604020202020204" pitchFamily="34" charset="0"/>
                        <a:buChar char="•"/>
                      </a:pPr>
                      <a:r>
                        <a:rPr lang="en-US" sz="1400" kern="1200" dirty="0">
                          <a:solidFill>
                            <a:schemeClr val="dk1"/>
                          </a:solidFill>
                          <a:effectLst/>
                          <a:latin typeface="Arial" panose="020B0604020202020204" pitchFamily="34" charset="0"/>
                          <a:ea typeface="+mn-ea"/>
                          <a:cs typeface="Arial" panose="020B0604020202020204" pitchFamily="34" charset="0"/>
                        </a:rPr>
                        <a:t>Architecture impacts for Energy-aware services, (i.e. normative outcomes of the Stage 1 work on “Energy Efficiency as service criteria”)</a:t>
                      </a:r>
                    </a:p>
                  </a:txBody>
                  <a:tcPr/>
                </a:tc>
                <a:tc>
                  <a:txBody>
                    <a:bodyPr/>
                    <a:lstStyle/>
                    <a:p>
                      <a:pPr algn="l"/>
                      <a:r>
                        <a:rPr lang="en-US" sz="1400" dirty="0"/>
                        <a:t>TR 22.882 </a:t>
                      </a:r>
                    </a:p>
                  </a:txBody>
                  <a:tcPr anchor="ctr"/>
                </a:tc>
                <a:tc>
                  <a:txBody>
                    <a:bodyPr/>
                    <a:lstStyle/>
                    <a:p>
                      <a:pPr algn="l"/>
                      <a:r>
                        <a:rPr lang="en-US" sz="1400" b="0">
                          <a:solidFill>
                            <a:schemeClr val="tx1"/>
                          </a:solidFill>
                          <a:latin typeface="Arial" panose="020B0604020202020204" pitchFamily="34" charset="0"/>
                          <a:cs typeface="Arial" panose="020B0604020202020204" pitchFamily="34" charset="0"/>
                        </a:rPr>
                        <a:t>SA2</a:t>
                      </a:r>
                    </a:p>
                  </a:txBody>
                  <a:tcPr anchor="ctr"/>
                </a:tc>
                <a:tc>
                  <a:txBody>
                    <a:bodyPr/>
                    <a:lstStyle/>
                    <a:p>
                      <a:pPr algn="l"/>
                      <a:r>
                        <a:rPr lang="en-US" sz="1400" b="0">
                          <a:solidFill>
                            <a:schemeClr val="tx1"/>
                          </a:solidFill>
                          <a:latin typeface="Arial" panose="020B0604020202020204" pitchFamily="34" charset="0"/>
                          <a:cs typeface="Arial" panose="020B0604020202020204" pitchFamily="34" charset="0"/>
                        </a:rPr>
                        <a:t>Do not know</a:t>
                      </a:r>
                    </a:p>
                  </a:txBody>
                  <a:tcPr anchor="ctr"/>
                </a:tc>
                <a:tc>
                  <a:txBody>
                    <a:bodyPr/>
                    <a:lstStyle/>
                    <a:p>
                      <a:pPr algn="l"/>
                      <a:r>
                        <a:rPr lang="en-US" sz="1400" b="0">
                          <a:solidFill>
                            <a:schemeClr val="tx1"/>
                          </a:solidFill>
                          <a:latin typeface="Arial" panose="020B0604020202020204" pitchFamily="34" charset="0"/>
                          <a:cs typeface="Arial" panose="020B0604020202020204" pitchFamily="34" charset="0"/>
                        </a:rPr>
                        <a:t>SA5</a:t>
                      </a:r>
                    </a:p>
                  </a:txBody>
                  <a:tcPr anchor="ctr"/>
                </a:tc>
                <a:extLst>
                  <a:ext uri="{0D108BD9-81ED-4DB2-BD59-A6C34878D82A}">
                    <a16:rowId xmlns:a16="http://schemas.microsoft.com/office/drawing/2014/main" val="1750456544"/>
                  </a:ext>
                </a:extLst>
              </a:tr>
              <a:tr h="370840">
                <a:tc>
                  <a:txBody>
                    <a:bodyPr/>
                    <a:lstStyle/>
                    <a:p>
                      <a:endParaRPr lang="en-US" sz="1200" b="0">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b="1" i="0" u="none" strike="noStrike">
                          <a:solidFill>
                            <a:schemeClr val="tx1"/>
                          </a:solidFill>
                          <a:effectLst/>
                          <a:latin typeface="Arial" panose="020B0604020202020204" pitchFamily="34" charset="0"/>
                          <a:ea typeface="游ゴシック" panose="020B0400000000000000" pitchFamily="50" charset="-128"/>
                          <a:cs typeface="Arial" panose="020B0604020202020204" pitchFamily="34" charset="0"/>
                        </a:rPr>
                        <a:t>AI/ML</a:t>
                      </a: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40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AI/ML for 5G Core system optimization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40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CN impacts of any AI/ML for RAN optimization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sz="1400" kern="1200" dirty="0">
                          <a:solidFill>
                            <a:schemeClr val="dk1"/>
                          </a:solidFill>
                          <a:effectLst/>
                          <a:latin typeface="+mn-lt"/>
                          <a:ea typeface="+mn-ea"/>
                          <a:cs typeface="+mn-cs"/>
                        </a:rPr>
                        <a:t>-</a:t>
                      </a:r>
                      <a:endParaRPr lang="ja-JP" altLang="ja-JP" sz="1400" kern="1200">
                        <a:solidFill>
                          <a:schemeClr val="dk1"/>
                        </a:solidFill>
                        <a:effectLst/>
                        <a:latin typeface="+mn-lt"/>
                        <a:ea typeface="+mn-ea"/>
                        <a:cs typeface="+mn-cs"/>
                      </a:endParaRPr>
                    </a:p>
                  </a:txBody>
                  <a:tcPr anchor="ctr"/>
                </a:tc>
                <a:tc>
                  <a:txBody>
                    <a:bodyPr/>
                    <a:lstStyle/>
                    <a:p>
                      <a:pPr algn="l"/>
                      <a:r>
                        <a:rPr lang="en-US" sz="1400" b="0">
                          <a:solidFill>
                            <a:schemeClr val="tx1"/>
                          </a:solidFill>
                          <a:latin typeface="Arial" panose="020B0604020202020204" pitchFamily="34" charset="0"/>
                          <a:cs typeface="Arial" panose="020B0604020202020204" pitchFamily="34" charset="0"/>
                        </a:rPr>
                        <a:t>SA2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b="0">
                          <a:solidFill>
                            <a:schemeClr val="tx1"/>
                          </a:solidFill>
                          <a:latin typeface="Arial" panose="020B0604020202020204" pitchFamily="34" charset="0"/>
                          <a:cs typeface="Arial" panose="020B0604020202020204" pitchFamily="34" charset="0"/>
                        </a:rPr>
                        <a:t>Y</a:t>
                      </a:r>
                    </a:p>
                  </a:txBody>
                  <a:tcPr anchor="ctr"/>
                </a:tc>
                <a:tc>
                  <a:txBody>
                    <a:bodyPr/>
                    <a:lstStyle/>
                    <a:p>
                      <a:pPr algn="l"/>
                      <a:r>
                        <a:rPr lang="en-US" sz="1400" b="0">
                          <a:solidFill>
                            <a:schemeClr val="tx1"/>
                          </a:solidFill>
                          <a:latin typeface="Arial" panose="020B0604020202020204" pitchFamily="34" charset="0"/>
                          <a:cs typeface="Arial" panose="020B0604020202020204" pitchFamily="34" charset="0"/>
                        </a:rPr>
                        <a:t>SA5</a:t>
                      </a:r>
                      <a:endParaRPr lang="en-US" altLang="ja-JP" sz="1400" b="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961773117"/>
                  </a:ext>
                </a:extLst>
              </a:tr>
              <a:tr h="370840">
                <a:tc>
                  <a:txBody>
                    <a:bodyPr/>
                    <a:lstStyle/>
                    <a:p>
                      <a:endParaRPr lang="en-US" sz="1200" b="0">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b="1" i="0" u="none" strike="noStrike">
                          <a:solidFill>
                            <a:schemeClr val="tx1"/>
                          </a:solidFill>
                          <a:effectLst/>
                          <a:latin typeface="Arial" panose="020B0604020202020204" pitchFamily="34" charset="0"/>
                          <a:ea typeface="游ゴシック" panose="020B0400000000000000" pitchFamily="50" charset="-128"/>
                          <a:cs typeface="Arial" panose="020B0604020202020204" pitchFamily="34" charset="0"/>
                        </a:rPr>
                        <a:t>Metaverse + XRM</a:t>
                      </a: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40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Support of digital persona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40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QoS support for Metaverse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40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QoS support for XR mobility scenario</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kern="1200">
                          <a:solidFill>
                            <a:schemeClr val="dk1"/>
                          </a:solidFill>
                          <a:effectLst/>
                          <a:latin typeface="+mn-lt"/>
                          <a:ea typeface="+mn-ea"/>
                          <a:cs typeface="+mn-cs"/>
                        </a:rPr>
                        <a:t>TR 22.856</a:t>
                      </a:r>
                      <a:endParaRPr lang="ja-JP" altLang="ja-JP" sz="1400" kern="1200">
                        <a:solidFill>
                          <a:schemeClr val="dk1"/>
                        </a:solidFill>
                        <a:effectLst/>
                        <a:latin typeface="+mn-lt"/>
                        <a:ea typeface="+mn-ea"/>
                        <a:cs typeface="+mn-cs"/>
                      </a:endParaRPr>
                    </a:p>
                  </a:txBody>
                  <a:tcPr anchor="ctr"/>
                </a:tc>
                <a:tc>
                  <a:txBody>
                    <a:bodyPr/>
                    <a:lstStyle/>
                    <a:p>
                      <a:pPr algn="l"/>
                      <a:r>
                        <a:rPr lang="en-US" sz="1400" b="0" dirty="0">
                          <a:solidFill>
                            <a:schemeClr val="tx1"/>
                          </a:solidFill>
                          <a:latin typeface="Arial" panose="020B0604020202020204" pitchFamily="34" charset="0"/>
                          <a:cs typeface="Arial" panose="020B0604020202020204" pitchFamily="34" charset="0"/>
                        </a:rPr>
                        <a:t>SA2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b="0" dirty="0">
                          <a:solidFill>
                            <a:schemeClr val="tx1"/>
                          </a:solidFill>
                          <a:latin typeface="Arial" panose="020B0604020202020204" pitchFamily="34" charset="0"/>
                          <a:cs typeface="Arial" panose="020B0604020202020204" pitchFamily="34" charset="0"/>
                        </a:rPr>
                        <a:t>Y</a:t>
                      </a:r>
                    </a:p>
                  </a:txBody>
                  <a:tcPr anchor="ctr"/>
                </a:tc>
                <a:tc>
                  <a:txBody>
                    <a:bodyPr/>
                    <a:lstStyle/>
                    <a:p>
                      <a:pPr marL="0" indent="0" algn="l">
                        <a:buFontTx/>
                        <a:buNone/>
                      </a:pPr>
                      <a:r>
                        <a:rPr lang="en-US" altLang="ja-JP" sz="1400" b="0" dirty="0">
                          <a:solidFill>
                            <a:schemeClr val="tx1"/>
                          </a:solidFill>
                          <a:latin typeface="Arial" panose="020B0604020202020204" pitchFamily="34" charset="0"/>
                          <a:cs typeface="Arial" panose="020B0604020202020204" pitchFamily="34" charset="0"/>
                        </a:rPr>
                        <a:t>-</a:t>
                      </a:r>
                    </a:p>
                  </a:txBody>
                  <a:tcPr anchor="ctr"/>
                </a:tc>
                <a:extLst>
                  <a:ext uri="{0D108BD9-81ED-4DB2-BD59-A6C34878D82A}">
                    <a16:rowId xmlns:a16="http://schemas.microsoft.com/office/drawing/2014/main" val="3964045382"/>
                  </a:ext>
                </a:extLst>
              </a:tr>
              <a:tr h="370840">
                <a:tc>
                  <a:txBody>
                    <a:bodyPr/>
                    <a:lstStyle/>
                    <a:p>
                      <a:endParaRPr lang="en-US" sz="1200" b="0">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b="1" i="0" u="none" strike="noStrike">
                          <a:solidFill>
                            <a:schemeClr val="tx1"/>
                          </a:solidFill>
                          <a:effectLst/>
                          <a:latin typeface="Arial" panose="020B0604020202020204" pitchFamily="34" charset="0"/>
                          <a:ea typeface="游ゴシック" panose="020B0400000000000000" pitchFamily="50" charset="-128"/>
                          <a:cs typeface="Arial" panose="020B0604020202020204" pitchFamily="34" charset="0"/>
                        </a:rPr>
                        <a:t>Dual 3GPP ATSSS</a:t>
                      </a: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400" b="0" i="0" u="none" strike="noStrike">
                          <a:solidFill>
                            <a:schemeClr val="tx1"/>
                          </a:solidFill>
                          <a:effectLst/>
                          <a:latin typeface="Arial" panose="020B0604020202020204" pitchFamily="34" charset="0"/>
                          <a:ea typeface="游ゴシック" panose="020B0400000000000000" pitchFamily="50" charset="-128"/>
                          <a:cs typeface="Arial" panose="020B0604020202020204" pitchFamily="34" charset="0"/>
                        </a:rPr>
                        <a:t>PLMN + SNPN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400" b="0" i="0" u="none" strike="noStrike">
                          <a:solidFill>
                            <a:schemeClr val="tx1"/>
                          </a:solidFill>
                          <a:effectLst/>
                          <a:latin typeface="Arial" panose="020B0604020202020204" pitchFamily="34" charset="0"/>
                          <a:ea typeface="游ゴシック" panose="020B0400000000000000" pitchFamily="50" charset="-128"/>
                          <a:cs typeface="Arial" panose="020B0604020202020204" pitchFamily="34" charset="0"/>
                        </a:rPr>
                        <a:t>NR + NR (Different bands)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400" b="0" i="0" u="none" strike="noStrike">
                          <a:solidFill>
                            <a:schemeClr val="tx1"/>
                          </a:solidFill>
                          <a:effectLst/>
                          <a:latin typeface="Arial" panose="020B0604020202020204" pitchFamily="34" charset="0"/>
                          <a:ea typeface="游ゴシック" panose="020B0400000000000000" pitchFamily="50" charset="-128"/>
                          <a:cs typeface="Arial" panose="020B0604020202020204" pitchFamily="34" charset="0"/>
                        </a:rPr>
                        <a:t>Satellite + NR (Different PLMNs)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TR 22.841 </a:t>
                      </a:r>
                    </a:p>
                  </a:txBody>
                  <a:tcPr anchor="ctr"/>
                </a:tc>
                <a:tc>
                  <a:txBody>
                    <a:bodyPr/>
                    <a:lstStyle/>
                    <a:p>
                      <a:pPr algn="l"/>
                      <a:r>
                        <a:rPr lang="en-US" sz="1400" b="0">
                          <a:solidFill>
                            <a:schemeClr val="tx1"/>
                          </a:solidFill>
                          <a:latin typeface="Arial" panose="020B0604020202020204" pitchFamily="34" charset="0"/>
                          <a:cs typeface="Arial" panose="020B0604020202020204" pitchFamily="34" charset="0"/>
                        </a:rPr>
                        <a:t>SA2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b="0">
                          <a:solidFill>
                            <a:schemeClr val="tx1"/>
                          </a:solidFill>
                          <a:latin typeface="Arial" panose="020B0604020202020204" pitchFamily="34" charset="0"/>
                          <a:cs typeface="Arial" panose="020B0604020202020204" pitchFamily="34" charset="0"/>
                        </a:rPr>
                        <a:t>Y</a:t>
                      </a:r>
                    </a:p>
                  </a:txBody>
                  <a:tcPr anchor="ctr"/>
                </a:tc>
                <a:tc>
                  <a:txBody>
                    <a:bodyPr/>
                    <a:lstStyle/>
                    <a:p>
                      <a:pPr marL="171450" indent="-171450" algn="l">
                        <a:buFontTx/>
                        <a:buChar char="-"/>
                      </a:pPr>
                      <a:r>
                        <a:rPr lang="en-US" altLang="ja-JP" sz="1400" b="0" dirty="0">
                          <a:solidFill>
                            <a:schemeClr val="tx1"/>
                          </a:solidFill>
                          <a:latin typeface="Arial" panose="020B0604020202020204" pitchFamily="34" charset="0"/>
                          <a:cs typeface="Arial" panose="020B0604020202020204" pitchFamily="34" charset="0"/>
                        </a:rPr>
                        <a:t>SA3</a:t>
                      </a:r>
                    </a:p>
                  </a:txBody>
                  <a:tcPr anchor="ctr"/>
                </a:tc>
                <a:extLst>
                  <a:ext uri="{0D108BD9-81ED-4DB2-BD59-A6C34878D82A}">
                    <a16:rowId xmlns:a16="http://schemas.microsoft.com/office/drawing/2014/main" val="3684543093"/>
                  </a:ext>
                </a:extLst>
              </a:tr>
            </a:tbl>
          </a:graphicData>
        </a:graphic>
      </p:graphicFrame>
    </p:spTree>
    <p:extLst>
      <p:ext uri="{BB962C8B-B14F-4D97-AF65-F5344CB8AC3E}">
        <p14:creationId xmlns:p14="http://schemas.microsoft.com/office/powerpoint/2010/main" val="141919988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3600"/>
              <a:t>Overall View on Rel-19 Content: Small Enhancements</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754031250"/>
              </p:ext>
            </p:extLst>
          </p:nvPr>
        </p:nvGraphicFramePr>
        <p:xfrm>
          <a:off x="107648" y="2087263"/>
          <a:ext cx="11916000" cy="2407920"/>
        </p:xfrm>
        <a:graphic>
          <a:graphicData uri="http://schemas.openxmlformats.org/drawingml/2006/table">
            <a:tbl>
              <a:tblPr firstRow="1" bandRow="1">
                <a:tableStyleId>{5C22544A-7EE6-4342-B048-85BDC9FD1C3A}</a:tableStyleId>
              </a:tblPr>
              <a:tblGrid>
                <a:gridCol w="576000">
                  <a:extLst>
                    <a:ext uri="{9D8B030D-6E8A-4147-A177-3AD203B41FA5}">
                      <a16:colId xmlns:a16="http://schemas.microsoft.com/office/drawing/2014/main" val="2236238882"/>
                    </a:ext>
                  </a:extLst>
                </a:gridCol>
                <a:gridCol w="1440000">
                  <a:extLst>
                    <a:ext uri="{9D8B030D-6E8A-4147-A177-3AD203B41FA5}">
                      <a16:colId xmlns:a16="http://schemas.microsoft.com/office/drawing/2014/main" val="562605877"/>
                    </a:ext>
                  </a:extLst>
                </a:gridCol>
                <a:gridCol w="5220000">
                  <a:extLst>
                    <a:ext uri="{9D8B030D-6E8A-4147-A177-3AD203B41FA5}">
                      <a16:colId xmlns:a16="http://schemas.microsoft.com/office/drawing/2014/main" val="824553124"/>
                    </a:ext>
                  </a:extLst>
                </a:gridCol>
                <a:gridCol w="1440000">
                  <a:extLst>
                    <a:ext uri="{9D8B030D-6E8A-4147-A177-3AD203B41FA5}">
                      <a16:colId xmlns:a16="http://schemas.microsoft.com/office/drawing/2014/main" val="4265244648"/>
                    </a:ext>
                  </a:extLst>
                </a:gridCol>
                <a:gridCol w="1080000">
                  <a:extLst>
                    <a:ext uri="{9D8B030D-6E8A-4147-A177-3AD203B41FA5}">
                      <a16:colId xmlns:a16="http://schemas.microsoft.com/office/drawing/2014/main" val="714072198"/>
                    </a:ext>
                  </a:extLst>
                </a:gridCol>
                <a:gridCol w="1080000">
                  <a:extLst>
                    <a:ext uri="{9D8B030D-6E8A-4147-A177-3AD203B41FA5}">
                      <a16:colId xmlns:a16="http://schemas.microsoft.com/office/drawing/2014/main" val="1390949308"/>
                    </a:ext>
                  </a:extLst>
                </a:gridCol>
                <a:gridCol w="1080000">
                  <a:extLst>
                    <a:ext uri="{9D8B030D-6E8A-4147-A177-3AD203B41FA5}">
                      <a16:colId xmlns:a16="http://schemas.microsoft.com/office/drawing/2014/main" val="129207063"/>
                    </a:ext>
                  </a:extLst>
                </a:gridCol>
              </a:tblGrid>
              <a:tr h="370840">
                <a:tc>
                  <a:txBody>
                    <a:bodyPr/>
                    <a:lstStyle/>
                    <a:p>
                      <a:pPr algn="ctr"/>
                      <a:r>
                        <a:rPr lang="en-US" sz="1200">
                          <a:latin typeface="Arial" panose="020B0604020202020204" pitchFamily="34" charset="0"/>
                          <a:cs typeface="Arial" panose="020B0604020202020204" pitchFamily="34" charset="0"/>
                        </a:rPr>
                        <a:t>S.NO.</a:t>
                      </a:r>
                    </a:p>
                  </a:txBody>
                  <a:tcPr/>
                </a:tc>
                <a:tc>
                  <a:txBody>
                    <a:bodyPr/>
                    <a:lstStyle/>
                    <a:p>
                      <a:pPr algn="ctr"/>
                      <a:r>
                        <a:rPr lang="en-US" sz="1200">
                          <a:latin typeface="Arial" panose="020B0604020202020204" pitchFamily="34" charset="0"/>
                          <a:cs typeface="Arial" panose="020B0604020202020204" pitchFamily="34" charset="0"/>
                        </a:rPr>
                        <a:t>Title </a:t>
                      </a:r>
                    </a:p>
                  </a:txBody>
                  <a:tcPr/>
                </a:tc>
                <a:tc>
                  <a:txBody>
                    <a:bodyPr/>
                    <a:lstStyle/>
                    <a:p>
                      <a:pPr algn="ctr"/>
                      <a:r>
                        <a:rPr lang="en-US" sz="1200">
                          <a:latin typeface="Arial" panose="020B0604020202020204" pitchFamily="34" charset="0"/>
                          <a:cs typeface="Arial" panose="020B0604020202020204" pitchFamily="34" charset="0"/>
                        </a:rPr>
                        <a:t>Brief Description and Key Objectives</a:t>
                      </a:r>
                    </a:p>
                    <a:p>
                      <a:pPr algn="ctr"/>
                      <a:endParaRPr lang="en-US" sz="120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a:latin typeface="Arial" panose="020B0604020202020204" pitchFamily="34" charset="0"/>
                          <a:cs typeface="Arial" panose="020B0604020202020204" pitchFamily="34" charset="0"/>
                        </a:rPr>
                        <a:t>Related Stage-1 Study/Work Item</a:t>
                      </a:r>
                    </a:p>
                  </a:txBody>
                  <a:tcPr/>
                </a:tc>
                <a:tc>
                  <a:txBody>
                    <a:bodyPr/>
                    <a:lstStyle/>
                    <a:p>
                      <a:pPr algn="ctr"/>
                      <a:r>
                        <a:rPr lang="en-US" sz="1200">
                          <a:latin typeface="Arial" panose="020B0604020202020204" pitchFamily="34" charset="0"/>
                          <a:cs typeface="Arial" panose="020B0604020202020204" pitchFamily="34" charset="0"/>
                        </a:rPr>
                        <a:t>Lead Stage-2 WG </a:t>
                      </a:r>
                    </a:p>
                  </a:txBody>
                  <a:tcPr/>
                </a:tc>
                <a:tc>
                  <a:txBody>
                    <a:bodyPr/>
                    <a:lstStyle/>
                    <a:p>
                      <a:pPr algn="ctr"/>
                      <a:r>
                        <a:rPr lang="en-US" sz="1200">
                          <a:latin typeface="Arial" panose="020B0604020202020204" pitchFamily="34" charset="0"/>
                          <a:cs typeface="Arial" panose="020B0604020202020204" pitchFamily="34" charset="0"/>
                        </a:rPr>
                        <a:t>RAN dependencies</a:t>
                      </a:r>
                    </a:p>
                  </a:txBody>
                  <a:tcPr/>
                </a:tc>
                <a:tc>
                  <a:txBody>
                    <a:bodyPr/>
                    <a:lstStyle/>
                    <a:p>
                      <a:pPr algn="ctr"/>
                      <a:r>
                        <a:rPr lang="en-US" sz="1200">
                          <a:latin typeface="Arial" panose="020B0604020202020204" pitchFamily="34" charset="0"/>
                          <a:cs typeface="Arial" panose="020B0604020202020204" pitchFamily="34" charset="0"/>
                        </a:rPr>
                        <a:t>Other WG dependencies</a:t>
                      </a:r>
                    </a:p>
                  </a:txBody>
                  <a:tcPr/>
                </a:tc>
                <a:extLst>
                  <a:ext uri="{0D108BD9-81ED-4DB2-BD59-A6C34878D82A}">
                    <a16:rowId xmlns:a16="http://schemas.microsoft.com/office/drawing/2014/main" val="4108668729"/>
                  </a:ext>
                </a:extLst>
              </a:tr>
              <a:tr h="370840">
                <a:tc>
                  <a:txBody>
                    <a:bodyPr/>
                    <a:lstStyle/>
                    <a:p>
                      <a:endParaRPr lang="en-US" sz="1400" b="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b="1"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Interconnect SNPN</a:t>
                      </a:r>
                    </a:p>
                  </a:txBody>
                  <a:tcPr/>
                </a:tc>
                <a:tc>
                  <a:txBody>
                    <a:bodyPr/>
                    <a:lstStyle/>
                    <a:p>
                      <a:pPr marL="171450" lvl="0" indent="-171450">
                        <a:buFont typeface="Arial" panose="020B0604020202020204" pitchFamily="34" charset="0"/>
                        <a:buChar char="•"/>
                      </a:pPr>
                      <a:r>
                        <a:rPr lang="en-US" sz="1400" kern="1200">
                          <a:solidFill>
                            <a:schemeClr val="dk1"/>
                          </a:solidFill>
                          <a:effectLst/>
                          <a:latin typeface="Arial" panose="020B0604020202020204" pitchFamily="34" charset="0"/>
                          <a:ea typeface="+mn-ea"/>
                          <a:cs typeface="Arial" panose="020B0604020202020204" pitchFamily="34" charset="0"/>
                        </a:rPr>
                        <a:t>Solve technical issues (Discovery and Firewalls) to securely connect SNPNs with identity providers on a massive scale</a:t>
                      </a:r>
                    </a:p>
                  </a:txBody>
                  <a:tcPr/>
                </a:tc>
                <a:tc>
                  <a:txBody>
                    <a:bodyPr/>
                    <a:lstStyle/>
                    <a:p>
                      <a:pPr algn="l"/>
                      <a:r>
                        <a:rPr lang="en-US" sz="1400" b="0">
                          <a:solidFill>
                            <a:schemeClr val="tx1"/>
                          </a:solidFill>
                          <a:latin typeface="Arial" panose="020B0604020202020204" pitchFamily="34" charset="0"/>
                          <a:cs typeface="Arial" panose="020B0604020202020204" pitchFamily="34" charset="0"/>
                        </a:rPr>
                        <a:t>TR 22.848</a:t>
                      </a:r>
                    </a:p>
                  </a:txBody>
                  <a:tcPr anchor="ctr"/>
                </a:tc>
                <a:tc>
                  <a:txBody>
                    <a:bodyPr/>
                    <a:lstStyle/>
                    <a:p>
                      <a:pPr algn="l"/>
                      <a:r>
                        <a:rPr lang="en-US" sz="1400" b="0">
                          <a:solidFill>
                            <a:schemeClr val="tx1"/>
                          </a:solidFill>
                          <a:latin typeface="Arial" panose="020B0604020202020204" pitchFamily="34" charset="0"/>
                          <a:cs typeface="Arial" panose="020B0604020202020204" pitchFamily="34" charset="0"/>
                        </a:rPr>
                        <a:t>SA3</a:t>
                      </a:r>
                    </a:p>
                  </a:txBody>
                  <a:tcPr anchor="ctr"/>
                </a:tc>
                <a:tc>
                  <a:txBody>
                    <a:bodyPr/>
                    <a:lstStyle/>
                    <a:p>
                      <a:pPr algn="l"/>
                      <a:r>
                        <a:rPr lang="en-US" sz="1400" b="0">
                          <a:solidFill>
                            <a:schemeClr val="tx1"/>
                          </a:solidFill>
                          <a:latin typeface="Arial" panose="020B0604020202020204" pitchFamily="34" charset="0"/>
                          <a:cs typeface="Arial" panose="020B0604020202020204" pitchFamily="34" charset="0"/>
                        </a:rPr>
                        <a:t>N</a:t>
                      </a:r>
                    </a:p>
                  </a:txBody>
                  <a:tcPr anchor="ctr"/>
                </a:tc>
                <a:tc>
                  <a:txBody>
                    <a:bodyPr/>
                    <a:lstStyle/>
                    <a:p>
                      <a:pPr algn="l"/>
                      <a:r>
                        <a:rPr lang="en-US" sz="1400" b="0">
                          <a:solidFill>
                            <a:schemeClr val="tx1"/>
                          </a:solidFill>
                          <a:latin typeface="Arial" panose="020B0604020202020204" pitchFamily="34" charset="0"/>
                          <a:cs typeface="Arial" panose="020B0604020202020204" pitchFamily="34" charset="0"/>
                        </a:rPr>
                        <a:t>-</a:t>
                      </a:r>
                    </a:p>
                  </a:txBody>
                  <a:tcPr anchor="ctr"/>
                </a:tc>
                <a:extLst>
                  <a:ext uri="{0D108BD9-81ED-4DB2-BD59-A6C34878D82A}">
                    <a16:rowId xmlns:a16="http://schemas.microsoft.com/office/drawing/2014/main" val="1750456544"/>
                  </a:ext>
                </a:extLst>
              </a:tr>
              <a:tr h="370840">
                <a:tc>
                  <a:txBody>
                    <a:bodyPr/>
                    <a:lstStyle/>
                    <a:p>
                      <a:endParaRPr lang="en-US" sz="1400" b="0">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b="1"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Automated certificate management</a:t>
                      </a:r>
                    </a:p>
                  </a:txBody>
                  <a:tcPr/>
                </a:tc>
                <a:tc>
                  <a:txBody>
                    <a:bodyPr/>
                    <a:lstStyle/>
                    <a:p>
                      <a:pPr marL="171450" lvl="0" indent="-171450">
                        <a:buFont typeface="Arial" panose="020B0604020202020204" pitchFamily="34" charset="0"/>
                        <a:buChar char="•"/>
                      </a:pPr>
                      <a:r>
                        <a:rPr lang="en-US" sz="1400" kern="1200" dirty="0">
                          <a:solidFill>
                            <a:schemeClr val="dk1"/>
                          </a:solidFill>
                          <a:effectLst/>
                          <a:latin typeface="Arial" panose="020B0604020202020204" pitchFamily="34" charset="0"/>
                          <a:ea typeface="+mn-ea"/>
                          <a:cs typeface="Arial" panose="020B0604020202020204" pitchFamily="34" charset="0"/>
                        </a:rPr>
                        <a:t>Continue Rel-18 work to provide automated certificate management framework for cloud-native deployments, (</a:t>
                      </a:r>
                      <a:r>
                        <a:rPr lang="en-US" sz="1400" kern="1200" dirty="0" err="1">
                          <a:solidFill>
                            <a:schemeClr val="dk1"/>
                          </a:solidFill>
                          <a:effectLst/>
                          <a:latin typeface="Arial" panose="020B0604020202020204" pitchFamily="34" charset="0"/>
                          <a:ea typeface="+mn-ea"/>
                          <a:cs typeface="Arial" panose="020B0604020202020204" pitchFamily="34" charset="0"/>
                        </a:rPr>
                        <a:t>eg</a:t>
                      </a:r>
                      <a:r>
                        <a:rPr lang="en-US" sz="1400" kern="1200" dirty="0">
                          <a:solidFill>
                            <a:schemeClr val="dk1"/>
                          </a:solidFill>
                          <a:effectLst/>
                          <a:latin typeface="Arial" panose="020B0604020202020204" pitchFamily="34" charset="0"/>
                          <a:ea typeface="+mn-ea"/>
                          <a:cs typeface="Arial" panose="020B0604020202020204" pitchFamily="34" charset="0"/>
                        </a:rPr>
                        <a:t> ACME)</a:t>
                      </a:r>
                    </a:p>
                  </a:txBody>
                  <a:tcPr/>
                </a:tc>
                <a:tc>
                  <a:txBody>
                    <a:bodyPr/>
                    <a:lstStyle/>
                    <a:p>
                      <a:pPr algn="l"/>
                      <a:endParaRPr lang="en-US" sz="1400" b="0" dirty="0">
                        <a:solidFill>
                          <a:schemeClr val="tx1"/>
                        </a:solidFill>
                        <a:latin typeface="Arial" panose="020B0604020202020204" pitchFamily="34" charset="0"/>
                        <a:cs typeface="Arial" panose="020B0604020202020204" pitchFamily="34" charset="0"/>
                      </a:endParaRPr>
                    </a:p>
                  </a:txBody>
                  <a:tcPr anchor="ctr"/>
                </a:tc>
                <a:tc>
                  <a:txBody>
                    <a:bodyPr/>
                    <a:lstStyle/>
                    <a:p>
                      <a:pPr algn="l"/>
                      <a:r>
                        <a:rPr lang="en-US" sz="1400" b="0" dirty="0">
                          <a:solidFill>
                            <a:schemeClr val="tx1"/>
                          </a:solidFill>
                          <a:latin typeface="Arial" panose="020B0604020202020204" pitchFamily="34" charset="0"/>
                          <a:cs typeface="Arial" panose="020B0604020202020204" pitchFamily="34" charset="0"/>
                        </a:rPr>
                        <a:t>SA3</a:t>
                      </a:r>
                    </a:p>
                  </a:txBody>
                  <a:tcPr anchor="ctr"/>
                </a:tc>
                <a:tc>
                  <a:txBody>
                    <a:bodyPr/>
                    <a:lstStyle/>
                    <a:p>
                      <a:pPr algn="l"/>
                      <a:r>
                        <a:rPr lang="en-US" sz="1400" b="0">
                          <a:solidFill>
                            <a:schemeClr val="tx1"/>
                          </a:solidFill>
                          <a:latin typeface="Arial" panose="020B0604020202020204" pitchFamily="34" charset="0"/>
                          <a:cs typeface="Arial" panose="020B0604020202020204" pitchFamily="34" charset="0"/>
                        </a:rPr>
                        <a:t>N</a:t>
                      </a:r>
                    </a:p>
                  </a:txBody>
                  <a:tcPr anchor="ctr"/>
                </a:tc>
                <a:tc>
                  <a:txBody>
                    <a:bodyPr/>
                    <a:lstStyle/>
                    <a:p>
                      <a:pPr algn="l"/>
                      <a:r>
                        <a:rPr lang="en-US" sz="1400" b="0">
                          <a:solidFill>
                            <a:schemeClr val="tx1"/>
                          </a:solidFill>
                          <a:latin typeface="Arial" panose="020B0604020202020204" pitchFamily="34" charset="0"/>
                          <a:cs typeface="Arial" panose="020B0604020202020204" pitchFamily="34" charset="0"/>
                        </a:rPr>
                        <a:t>-</a:t>
                      </a:r>
                    </a:p>
                  </a:txBody>
                  <a:tcPr anchor="ctr"/>
                </a:tc>
                <a:extLst>
                  <a:ext uri="{0D108BD9-81ED-4DB2-BD59-A6C34878D82A}">
                    <a16:rowId xmlns:a16="http://schemas.microsoft.com/office/drawing/2014/main" val="799565838"/>
                  </a:ext>
                </a:extLst>
              </a:tr>
              <a:tr h="370840">
                <a:tc>
                  <a:txBody>
                    <a:bodyPr/>
                    <a:lstStyle/>
                    <a:p>
                      <a:endParaRPr lang="en-US" sz="1400" b="0">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b="1" i="0" u="none" strike="noStrike" err="1">
                          <a:solidFill>
                            <a:schemeClr val="tx1"/>
                          </a:solidFill>
                          <a:effectLst/>
                          <a:latin typeface="Arial" panose="020B0604020202020204" pitchFamily="34" charset="0"/>
                          <a:ea typeface="游ゴシック" panose="020B0400000000000000" pitchFamily="50" charset="-128"/>
                          <a:cs typeface="Arial" panose="020B0604020202020204" pitchFamily="34" charset="0"/>
                        </a:rPr>
                        <a:t>Femto</a:t>
                      </a:r>
                      <a:r>
                        <a:rPr lang="en-US" altLang="ja-JP" sz="1400" b="1" i="0" u="none" strike="noStrike">
                          <a:solidFill>
                            <a:schemeClr val="tx1"/>
                          </a:solidFill>
                          <a:effectLst/>
                          <a:latin typeface="Arial" panose="020B0604020202020204" pitchFamily="34" charset="0"/>
                          <a:ea typeface="游ゴシック" panose="020B0400000000000000" pitchFamily="50" charset="-128"/>
                          <a:cs typeface="Arial" panose="020B0604020202020204" pitchFamily="34" charset="0"/>
                        </a:rPr>
                        <a:t> (</a:t>
                      </a:r>
                      <a:r>
                        <a:rPr lang="en-US" altLang="ja-JP" sz="1400" b="1" i="0" u="none" strike="noStrike" err="1">
                          <a:solidFill>
                            <a:schemeClr val="tx1"/>
                          </a:solidFill>
                          <a:effectLst/>
                          <a:latin typeface="Arial" panose="020B0604020202020204" pitchFamily="34" charset="0"/>
                          <a:ea typeface="游ゴシック" panose="020B0400000000000000" pitchFamily="50" charset="-128"/>
                          <a:cs typeface="Arial" panose="020B0604020202020204" pitchFamily="34" charset="0"/>
                        </a:rPr>
                        <a:t>HgNB</a:t>
                      </a:r>
                      <a:r>
                        <a:rPr lang="en-US" altLang="ja-JP" sz="1400" b="1" i="0" u="none" strike="noStrike">
                          <a:solidFill>
                            <a:schemeClr val="tx1"/>
                          </a:solidFill>
                          <a:effectLst/>
                          <a:latin typeface="Arial" panose="020B0604020202020204" pitchFamily="34" charset="0"/>
                          <a:ea typeface="游ゴシック" panose="020B0400000000000000" pitchFamily="50" charset="-128"/>
                          <a:cs typeface="Arial" panose="020B0604020202020204" pitchFamily="34" charset="0"/>
                        </a:rPr>
                        <a:t>)</a:t>
                      </a: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400" b="0" i="0" u="none" strike="noStrike">
                          <a:solidFill>
                            <a:schemeClr val="tx1"/>
                          </a:solidFill>
                          <a:effectLst/>
                          <a:latin typeface="Arial" panose="020B0604020202020204" pitchFamily="34" charset="0"/>
                          <a:ea typeface="游ゴシック" panose="020B0400000000000000" pitchFamily="50" charset="-128"/>
                          <a:cs typeface="Arial" panose="020B0604020202020204" pitchFamily="34" charset="0"/>
                        </a:rPr>
                        <a:t>Enable large scale deployments of </a:t>
                      </a:r>
                      <a:r>
                        <a:rPr lang="en-US" altLang="ja-JP" sz="1400" b="0" i="0" u="none" strike="noStrike" err="1">
                          <a:solidFill>
                            <a:schemeClr val="tx1"/>
                          </a:solidFill>
                          <a:effectLst/>
                          <a:latin typeface="Arial" panose="020B0604020202020204" pitchFamily="34" charset="0"/>
                          <a:ea typeface="游ゴシック" panose="020B0400000000000000" pitchFamily="50" charset="-128"/>
                          <a:cs typeface="Arial" panose="020B0604020202020204" pitchFamily="34" charset="0"/>
                        </a:rPr>
                        <a:t>gNB</a:t>
                      </a:r>
                      <a:r>
                        <a:rPr lang="en-US" altLang="ja-JP" sz="1400" b="0" i="0" u="none" strike="noStrike">
                          <a:solidFill>
                            <a:schemeClr val="tx1"/>
                          </a:solidFill>
                          <a:effectLst/>
                          <a:latin typeface="Arial" panose="020B0604020202020204" pitchFamily="34" charset="0"/>
                          <a:ea typeface="游ゴシック" panose="020B0400000000000000" pitchFamily="50" charset="-128"/>
                          <a:cs typeface="Arial" panose="020B0604020202020204" pitchFamily="34" charset="0"/>
                        </a:rPr>
                        <a:t> in enterprise (equivalent features to HeNB)</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kern="1200">
                          <a:solidFill>
                            <a:schemeClr val="dk1"/>
                          </a:solidFill>
                          <a:effectLst/>
                          <a:latin typeface="Arial" panose="020B0604020202020204" pitchFamily="34" charset="0"/>
                          <a:ea typeface="+mn-ea"/>
                          <a:cs typeface="Arial" panose="020B0604020202020204" pitchFamily="34" charset="0"/>
                        </a:rPr>
                        <a:t>-</a:t>
                      </a:r>
                      <a:endParaRPr lang="ja-JP" altLang="ja-JP" sz="1400" kern="1200">
                        <a:solidFill>
                          <a:schemeClr val="dk1"/>
                        </a:solidFill>
                        <a:effectLst/>
                        <a:latin typeface="Arial" panose="020B0604020202020204" pitchFamily="34" charset="0"/>
                        <a:ea typeface="+mn-ea"/>
                        <a:cs typeface="Arial" panose="020B0604020202020204" pitchFamily="34" charset="0"/>
                      </a:endParaRPr>
                    </a:p>
                  </a:txBody>
                  <a:tcPr anchor="ctr"/>
                </a:tc>
                <a:tc>
                  <a:txBody>
                    <a:bodyPr/>
                    <a:lstStyle/>
                    <a:p>
                      <a:pPr algn="l"/>
                      <a:r>
                        <a:rPr lang="en-US" sz="1400" b="0" dirty="0">
                          <a:solidFill>
                            <a:schemeClr val="tx1"/>
                          </a:solidFill>
                          <a:latin typeface="Arial" panose="020B0604020202020204" pitchFamily="34" charset="0"/>
                          <a:cs typeface="Arial" panose="020B0604020202020204" pitchFamily="34" charset="0"/>
                        </a:rPr>
                        <a:t>SA2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b="0" dirty="0">
                          <a:solidFill>
                            <a:schemeClr val="tx1"/>
                          </a:solidFill>
                          <a:latin typeface="Arial" panose="020B0604020202020204" pitchFamily="34" charset="0"/>
                          <a:cs typeface="Arial" panose="020B0604020202020204" pitchFamily="34" charset="0"/>
                        </a:rPr>
                        <a:t>RAN3</a:t>
                      </a:r>
                    </a:p>
                  </a:txBody>
                  <a:tcPr anchor="ctr"/>
                </a:tc>
                <a:tc>
                  <a:txBody>
                    <a:bodyPr/>
                    <a:lstStyle/>
                    <a:p>
                      <a:pPr algn="l"/>
                      <a:r>
                        <a:rPr lang="en-US" altLang="ja-JP" sz="1400" b="0" dirty="0">
                          <a:solidFill>
                            <a:schemeClr val="tx1"/>
                          </a:solidFill>
                          <a:latin typeface="Arial" panose="020B0604020202020204" pitchFamily="34" charset="0"/>
                          <a:cs typeface="Arial" panose="020B0604020202020204" pitchFamily="34" charset="0"/>
                        </a:rPr>
                        <a:t>SA3</a:t>
                      </a:r>
                    </a:p>
                  </a:txBody>
                  <a:tcPr anchor="ctr"/>
                </a:tc>
                <a:extLst>
                  <a:ext uri="{0D108BD9-81ED-4DB2-BD59-A6C34878D82A}">
                    <a16:rowId xmlns:a16="http://schemas.microsoft.com/office/drawing/2014/main" val="1961773117"/>
                  </a:ext>
                </a:extLst>
              </a:tr>
            </a:tbl>
          </a:graphicData>
        </a:graphic>
      </p:graphicFrame>
    </p:spTree>
    <p:extLst>
      <p:ext uri="{BB962C8B-B14F-4D97-AF65-F5344CB8AC3E}">
        <p14:creationId xmlns:p14="http://schemas.microsoft.com/office/powerpoint/2010/main" val="35487094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1A702-96EF-EF8A-27C7-85A95DE23164}"/>
              </a:ext>
            </a:extLst>
          </p:cNvPr>
          <p:cNvSpPr>
            <a:spLocks noGrp="1"/>
          </p:cNvSpPr>
          <p:nvPr>
            <p:ph type="title"/>
          </p:nvPr>
        </p:nvSpPr>
        <p:spPr>
          <a:xfrm>
            <a:off x="838200" y="560387"/>
            <a:ext cx="9431215" cy="1130301"/>
          </a:xfrm>
        </p:spPr>
        <p:txBody>
          <a:bodyPr/>
          <a:lstStyle/>
          <a:p>
            <a:r>
              <a:rPr lang="en-US" sz="3200"/>
              <a:t>Automated certificate management for cloud-native deployments (SA3 Study item proposal) </a:t>
            </a:r>
          </a:p>
        </p:txBody>
      </p:sp>
      <p:sp>
        <p:nvSpPr>
          <p:cNvPr id="3" name="Content Placeholder 2">
            <a:extLst>
              <a:ext uri="{FF2B5EF4-FFF2-40B4-BE49-F238E27FC236}">
                <a16:creationId xmlns:a16="http://schemas.microsoft.com/office/drawing/2014/main" id="{35177A66-D38E-3E18-E142-F930777A77AF}"/>
              </a:ext>
            </a:extLst>
          </p:cNvPr>
          <p:cNvSpPr>
            <a:spLocks noGrp="1"/>
          </p:cNvSpPr>
          <p:nvPr>
            <p:ph idx="1"/>
          </p:nvPr>
        </p:nvSpPr>
        <p:spPr/>
        <p:txBody>
          <a:bodyPr/>
          <a:lstStyle/>
          <a:p>
            <a:r>
              <a:rPr lang="en-GB" sz="2000" b="1"/>
              <a:t>Motivation</a:t>
            </a:r>
          </a:p>
          <a:p>
            <a:pPr lvl="1"/>
            <a:r>
              <a:rPr lang="en-GB" sz="1600"/>
              <a:t>5G Service Based Architecture (SBA) is secured using certificates across the large number of SBA components and corresponding Network Functions (NFs).</a:t>
            </a:r>
          </a:p>
          <a:p>
            <a:pPr lvl="1"/>
            <a:r>
              <a:rPr lang="en-GB" sz="1600"/>
              <a:t>Virtualization and increased modularity of NFs has resulted in multi-vendor environments becoming more prevalent.</a:t>
            </a:r>
          </a:p>
          <a:p>
            <a:pPr lvl="1"/>
            <a:r>
              <a:rPr lang="en-GB" sz="1600"/>
              <a:t>It is now common for NFs to come from different vendors and for the cloud native environment in which they run to come from yet another vendor and for all of these to be independent of the Certificate Authority that is authoritative for the certificates used to secure their communications.</a:t>
            </a:r>
          </a:p>
          <a:p>
            <a:pPr lvl="1"/>
            <a:r>
              <a:rPr lang="en-GB" sz="1600"/>
              <a:t>In such deployments, it is impractical to manage certificates manually.</a:t>
            </a:r>
          </a:p>
          <a:p>
            <a:pPr lvl="1"/>
            <a:r>
              <a:rPr lang="en-GB" sz="1600"/>
              <a:t>Release 18 work in SA3 defines the use of CMPv2 for automated certificate management for SBA but does not consider infrastructure deployment specifics such as NFs deployed on cloud native platforms (e.g., Kubernetes)</a:t>
            </a:r>
          </a:p>
          <a:p>
            <a:pPr lvl="1"/>
            <a:r>
              <a:rPr lang="en-GB" sz="1600"/>
              <a:t>Additional work is required to address cloud native deployments.</a:t>
            </a:r>
          </a:p>
          <a:p>
            <a:pPr lvl="1"/>
            <a:endParaRPr lang="en-GB" sz="1600"/>
          </a:p>
          <a:p>
            <a:pPr>
              <a:spcBef>
                <a:spcPts val="0"/>
              </a:spcBef>
              <a:spcAft>
                <a:spcPts val="0"/>
              </a:spcAft>
            </a:pPr>
            <a:r>
              <a:rPr lang="en-GB" altLang="de-DE" sz="2000" b="1"/>
              <a:t> Areas for study:  </a:t>
            </a:r>
          </a:p>
          <a:p>
            <a:pPr lvl="1"/>
            <a:r>
              <a:rPr lang="en-GB" altLang="zh-CN" sz="1600"/>
              <a:t>Identify key issues and define solutions to address automated certificate management for cloud native deployments.</a:t>
            </a:r>
          </a:p>
        </p:txBody>
      </p:sp>
    </p:spTree>
    <p:extLst>
      <p:ext uri="{BB962C8B-B14F-4D97-AF65-F5344CB8AC3E}">
        <p14:creationId xmlns:p14="http://schemas.microsoft.com/office/powerpoint/2010/main" val="415281223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e1d428bc-13f4-449c-9f48-a89f2c9cd5e6">
      <UserInfo>
        <DisplayName>Charles Eckel (eckelcu)</DisplayName>
        <AccountId>423</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C162600A428114892D424A9B76CBC15" ma:contentTypeVersion="11" ma:contentTypeDescription="Create a new document." ma:contentTypeScope="" ma:versionID="408c5dac64fcedb1941c3ed09088cd3c">
  <xsd:schema xmlns:xsd="http://www.w3.org/2001/XMLSchema" xmlns:xs="http://www.w3.org/2001/XMLSchema" xmlns:p="http://schemas.microsoft.com/office/2006/metadata/properties" xmlns:ns2="a4217139-10e9-43ec-90fc-0a5606dbd6cd" xmlns:ns3="e1d428bc-13f4-449c-9f48-a89f2c9cd5e6" targetNamespace="http://schemas.microsoft.com/office/2006/metadata/properties" ma:root="true" ma:fieldsID="679d0025d2f205c704d888a7eeace581" ns2:_="" ns3:_="">
    <xsd:import namespace="a4217139-10e9-43ec-90fc-0a5606dbd6cd"/>
    <xsd:import namespace="e1d428bc-13f4-449c-9f48-a89f2c9cd5e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217139-10e9-43ec-90fc-0a5606dbd6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1d428bc-13f4-449c-9f48-a89f2c9cd5e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280d8efa-eff2-4910-88d2-79ca146720c4"/>
    <ds:schemaRef ds:uri="679a257e-872f-4c98-9e8a-0a9c104f72cd"/>
    <ds:schemaRef ds:uri="e1d428bc-13f4-449c-9f48-a89f2c9cd5e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622A5CE1-112B-454E-8586-CC0C314D6AD7}">
  <ds:schemaRefs>
    <ds:schemaRef ds:uri="a4217139-10e9-43ec-90fc-0a5606dbd6cd"/>
    <ds:schemaRef ds:uri="e1d428bc-13f4-449c-9f48-a89f2c9cd5e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615</Words>
  <Application>Microsoft Macintosh PowerPoint</Application>
  <PresentationFormat>Widescreen</PresentationFormat>
  <Paragraphs>116</Paragraphs>
  <Slides>6</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arial</vt:lpstr>
      <vt:lpstr>Arial </vt:lpstr>
      <vt:lpstr>Calibri</vt:lpstr>
      <vt:lpstr>Calibri Light</vt:lpstr>
      <vt:lpstr>Times New Roman</vt:lpstr>
      <vt:lpstr>Office Theme</vt:lpstr>
      <vt:lpstr>Cisco’s views on SA Release 19 </vt:lpstr>
      <vt:lpstr>Cisco’s Rel-19 Prioritization</vt:lpstr>
      <vt:lpstr>Overall View on Rel-19 Content: New Services</vt:lpstr>
      <vt:lpstr>Overall View on Rel-19 Content: Big Enhancements</vt:lpstr>
      <vt:lpstr>Overall View on Rel-19 Content: Small Enhancements</vt:lpstr>
      <vt:lpstr>Automated certificate management for cloud-native deployments (SA3 Study item proposal)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Irfan Ali (irfaali)</cp:lastModifiedBy>
  <cp:revision>2</cp:revision>
  <dcterms:created xsi:type="dcterms:W3CDTF">2010-02-05T13:52:04Z</dcterms:created>
  <dcterms:modified xsi:type="dcterms:W3CDTF">2023-06-02T17:25:23Z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0x010100FC162600A428114892D424A9B76CBC15</vt:lpwstr>
  </property>
</Properties>
</file>